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4.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18"/>
  </p:notesMasterIdLst>
  <p:sldIdLst>
    <p:sldId id="256" r:id="rId2"/>
    <p:sldId id="290" r:id="rId3"/>
    <p:sldId id="289" r:id="rId4"/>
    <p:sldId id="259" r:id="rId5"/>
    <p:sldId id="260" r:id="rId6"/>
    <p:sldId id="261" r:id="rId7"/>
    <p:sldId id="262" r:id="rId8"/>
    <p:sldId id="288" r:id="rId9"/>
    <p:sldId id="265" r:id="rId10"/>
    <p:sldId id="266" r:id="rId11"/>
    <p:sldId id="267" r:id="rId12"/>
    <p:sldId id="271" r:id="rId13"/>
    <p:sldId id="274" r:id="rId14"/>
    <p:sldId id="275" r:id="rId15"/>
    <p:sldId id="273" r:id="rId16"/>
    <p:sldId id="291" r:id="rId17"/>
  </p:sldIdLst>
  <p:sldSz cx="12192000" cy="6858000"/>
  <p:notesSz cx="6858000" cy="9144000"/>
  <p:embeddedFontLst>
    <p:embeddedFont>
      <p:font typeface="Century Gothic" panose="020B0502020202020204" pitchFamily="34" charset="0"/>
      <p:regular r:id="rId19"/>
      <p:bold r:id="rId20"/>
      <p:italic r:id="rId21"/>
      <p:boldItalic r:id="rId22"/>
    </p:embeddedFont>
  </p:embeddedFontLst>
  <p:custDataLst>
    <p:tags r:id="rId23"/>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9" autoAdjust="0"/>
    <p:restoredTop sz="96374" autoAdjust="0"/>
  </p:normalViewPr>
  <p:slideViewPr>
    <p:cSldViewPr snapToGrid="0" snapToObjects="1">
      <p:cViewPr varScale="1">
        <p:scale>
          <a:sx n="110" d="100"/>
          <a:sy n="110" d="100"/>
        </p:scale>
        <p:origin x="276" y="10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unsplash.com/photos/rG0O-qJ7-Q0"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s://creativecommons.org/about/cc0"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flic.kr/p/fBXyhs"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s://creativecommons.org/licenses/by/4.0/" TargetMode="Externa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cpms.byu.edu/newsletters/StudentNews/2011/04/03/weekly/finals.pdf"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creativecommons.org/licenses/by/4.0/" TargetMode="External"/><Relationship Id="rId5" Type="http://schemas.openxmlformats.org/officeDocument/2006/relationships/hyperlink" Target="http://learningcommons.ubc.ca/student-toolkits-2/preparing-for-exams/" TargetMode="External"/><Relationship Id="rId4" Type="http://schemas.openxmlformats.org/officeDocument/2006/relationships/hyperlink" Target="https://youtu.be/16ycJsAgxoo"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youtu.be/Z5Ru8sx5d1c"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courses.lumenlearning.com/wmopen-collegesuccess/chapter/learning-outcomes/"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courses.lumenlearning.com/wmopen-collegesuccess/chapter/reading-strategies/"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flic.kr/p/auziyg"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creativecommons.org/licenses/by-nc/4.0/"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courses.lumenlearning.com/wmopen-collegesuccess/chapter/reading-strategies/" TargetMode="External"/><Relationship Id="rId2" Type="http://schemas.openxmlformats.org/officeDocument/2006/relationships/slide" Target="../slides/slide8.xml"/><Relationship Id="rId1" Type="http://schemas.openxmlformats.org/officeDocument/2006/relationships/notesMaster" Target="../notesMasters/notesMaster1.xml"/><Relationship Id="rId5" Type="http://schemas.openxmlformats.org/officeDocument/2006/relationships/hyperlink" Target="https://creativecommons.org/about/pdm" TargetMode="External"/><Relationship Id="rId4" Type="http://schemas.openxmlformats.org/officeDocument/2006/relationships/hyperlink" Target="https://youtu.be/nfbY0EK7JEY"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60000"/>
              </a:lnSpc>
              <a:spcBef>
                <a:spcPts val="0"/>
              </a:spcBef>
              <a:spcAft>
                <a:spcPts val="0"/>
              </a:spcAft>
              <a:buNone/>
            </a:pPr>
            <a:r>
              <a:rPr lang="en-US">
                <a:solidFill>
                  <a:srgbClr val="959595"/>
                </a:solidFill>
                <a:highlight>
                  <a:srgbClr val="FFFFFF"/>
                </a:highlight>
              </a:rPr>
              <a:t>Cover Image: "Graduacion." Authored by: Melissa B. Cortez. Provided by: Unsplash. Located at: </a:t>
            </a:r>
            <a:r>
              <a:rPr lang="en-US" u="sng">
                <a:solidFill>
                  <a:srgbClr val="959595"/>
                </a:solidFill>
                <a:highlight>
                  <a:srgbClr val="FFFFFF"/>
                </a:highlight>
                <a:hlinkClick r:id="rId3"/>
              </a:rPr>
              <a:t>https://unsplash.com/photos/rG0O-qJ7-Q0</a:t>
            </a:r>
            <a:r>
              <a:rPr lang="en-US">
                <a:solidFill>
                  <a:srgbClr val="959595"/>
                </a:solidFill>
                <a:highlight>
                  <a:srgbClr val="FFFFFF"/>
                </a:highlight>
              </a:rPr>
              <a:t>. Content Type: CC Licensed Content, Shared Previously. License: </a:t>
            </a:r>
            <a:r>
              <a:rPr lang="en-US" u="sng">
                <a:solidFill>
                  <a:srgbClr val="959595"/>
                </a:solidFill>
                <a:highlight>
                  <a:srgbClr val="FFFFFF"/>
                </a:highlight>
                <a:hlinkClick r:id="rId4"/>
              </a:rPr>
              <a:t>CC0: No Rights Reserved</a:t>
            </a:r>
            <a:r>
              <a:rPr lang="en-US">
                <a:solidFill>
                  <a:srgbClr val="959595"/>
                </a:solidFill>
                <a:highlight>
                  <a:srgbClr val="FFFFFF"/>
                </a:highlight>
              </a:rPr>
              <a:t>.</a:t>
            </a:r>
            <a:endParaRPr/>
          </a:p>
        </p:txBody>
      </p:sp>
      <p:sp>
        <p:nvSpPr>
          <p:cNvPr id="66" name="Google Shape;66;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3cf48e0b47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3cf48e0b47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From the text:</a:t>
            </a:r>
            <a:endParaRPr/>
          </a:p>
          <a:p>
            <a:pPr marL="0" lvl="0" indent="0" algn="l" rtl="0">
              <a:spcBef>
                <a:spcPts val="0"/>
              </a:spcBef>
              <a:spcAft>
                <a:spcPts val="0"/>
              </a:spcAft>
              <a:buNone/>
            </a:pPr>
            <a:r>
              <a:rPr lang="en-US"/>
              <a:t>Summary assignments</a:t>
            </a:r>
            <a:endParaRPr/>
          </a:p>
          <a:p>
            <a:pPr marL="457200" lvl="0" indent="-298450" algn="l" rtl="0">
              <a:spcBef>
                <a:spcPts val="0"/>
              </a:spcBef>
              <a:spcAft>
                <a:spcPts val="0"/>
              </a:spcAft>
              <a:buSzPts val="1100"/>
              <a:buChar char="●"/>
            </a:pPr>
            <a:r>
              <a:rPr lang="en-US"/>
              <a:t>reflect accurate understanding of thesis</a:t>
            </a:r>
            <a:endParaRPr/>
          </a:p>
          <a:p>
            <a:pPr marL="457200" lvl="0" indent="-298450" algn="l" rtl="0">
              <a:spcBef>
                <a:spcPts val="0"/>
              </a:spcBef>
              <a:spcAft>
                <a:spcPts val="0"/>
              </a:spcAft>
              <a:buSzPts val="1100"/>
              <a:buChar char="●"/>
            </a:pPr>
            <a:r>
              <a:rPr lang="en-US"/>
              <a:t>differentiate between major and minor ideas in a source</a:t>
            </a:r>
            <a:endParaRPr/>
          </a:p>
          <a:p>
            <a:pPr marL="457200" lvl="0" indent="-298450" algn="l" rtl="0">
              <a:spcBef>
                <a:spcPts val="0"/>
              </a:spcBef>
              <a:spcAft>
                <a:spcPts val="0"/>
              </a:spcAft>
              <a:buSzPts val="1100"/>
              <a:buChar char="●"/>
            </a:pPr>
            <a:r>
              <a:rPr lang="en-US"/>
              <a:t>identify key phrases to quote</a:t>
            </a:r>
            <a:endParaRPr/>
          </a:p>
          <a:p>
            <a:pPr marL="457200" lvl="0" indent="-298450" algn="l" rtl="0">
              <a:spcBef>
                <a:spcPts val="0"/>
              </a:spcBef>
              <a:spcAft>
                <a:spcPts val="0"/>
              </a:spcAft>
              <a:buSzPts val="1100"/>
              <a:buChar char="●"/>
            </a:pPr>
            <a:r>
              <a:rPr lang="en-US"/>
              <a:t>effective paraphrases most of the source’s ideas</a:t>
            </a:r>
            <a:endParaRPr/>
          </a:p>
          <a:p>
            <a:pPr marL="457200" lvl="0" indent="-298450" algn="l" rtl="0">
              <a:spcBef>
                <a:spcPts val="0"/>
              </a:spcBef>
              <a:spcAft>
                <a:spcPts val="0"/>
              </a:spcAft>
              <a:buSzPts val="1100"/>
              <a:buChar char="●"/>
            </a:pPr>
            <a:r>
              <a:rPr lang="en-US"/>
              <a:t>capture tone, style, and distinguishing features of a source</a:t>
            </a:r>
            <a:endParaRPr/>
          </a:p>
          <a:p>
            <a:pPr marL="457200" lvl="0" indent="-298450" algn="l" rtl="0">
              <a:spcBef>
                <a:spcPts val="0"/>
              </a:spcBef>
              <a:spcAft>
                <a:spcPts val="0"/>
              </a:spcAft>
              <a:buSzPts val="1100"/>
              <a:buChar char="●"/>
            </a:pPr>
            <a:r>
              <a:rPr lang="en-US"/>
              <a:t>does not reflect personal opinion about source</a:t>
            </a:r>
            <a:endParaRPr/>
          </a:p>
          <a:p>
            <a:pPr marL="0" lvl="0" indent="0" algn="l" rtl="0">
              <a:spcBef>
                <a:spcPts val="0"/>
              </a:spcBef>
              <a:spcAft>
                <a:spcPts val="0"/>
              </a:spcAft>
              <a:buNone/>
            </a:pPr>
            <a:endParaRPr/>
          </a:p>
          <a:p>
            <a:pPr marL="0" lvl="0" indent="0" algn="l" rtl="0">
              <a:spcBef>
                <a:spcPts val="0"/>
              </a:spcBef>
              <a:spcAft>
                <a:spcPts val="0"/>
              </a:spcAft>
              <a:buNone/>
            </a:pPr>
            <a:r>
              <a:rPr lang="en-US"/>
              <a:t>Where defined-topic essays demonstrate your knowledge of the content, undefined-topic assignments are used to demonstrate your skills- your ability to perform academic research, to synthesize ideas, and to apply the various stages of the writing process.</a:t>
            </a:r>
            <a:endParaRPr/>
          </a:p>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3cf48e0b47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3cf48e0b47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3cf48e0b47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3cf48e0b47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b="1"/>
              <a:t>Test types:</a:t>
            </a:r>
            <a:endParaRPr b="1"/>
          </a:p>
          <a:p>
            <a:pPr marL="457200" lvl="0" indent="-298450" algn="l" rtl="0">
              <a:spcBef>
                <a:spcPts val="0"/>
              </a:spcBef>
              <a:spcAft>
                <a:spcPts val="0"/>
              </a:spcAft>
              <a:buSzPts val="1100"/>
              <a:buChar char="●"/>
            </a:pPr>
            <a:r>
              <a:rPr lang="en-US"/>
              <a:t>multiple choice</a:t>
            </a:r>
            <a:endParaRPr/>
          </a:p>
          <a:p>
            <a:pPr marL="457200" lvl="0" indent="-298450" algn="l" rtl="0">
              <a:spcBef>
                <a:spcPts val="0"/>
              </a:spcBef>
              <a:spcAft>
                <a:spcPts val="0"/>
              </a:spcAft>
              <a:buSzPts val="1100"/>
              <a:buChar char="●"/>
            </a:pPr>
            <a:r>
              <a:rPr lang="en-US"/>
              <a:t>true or false</a:t>
            </a:r>
            <a:endParaRPr/>
          </a:p>
          <a:p>
            <a:pPr marL="457200" lvl="0" indent="-298450" algn="l" rtl="0">
              <a:spcBef>
                <a:spcPts val="0"/>
              </a:spcBef>
              <a:spcAft>
                <a:spcPts val="0"/>
              </a:spcAft>
              <a:buSzPts val="1100"/>
              <a:buChar char="●"/>
            </a:pPr>
            <a:r>
              <a:rPr lang="en-US"/>
              <a:t>matching</a:t>
            </a:r>
            <a:endParaRPr/>
          </a:p>
          <a:p>
            <a:pPr marL="457200" lvl="0" indent="-298450" algn="l" rtl="0">
              <a:spcBef>
                <a:spcPts val="0"/>
              </a:spcBef>
              <a:spcAft>
                <a:spcPts val="0"/>
              </a:spcAft>
              <a:buSzPts val="1100"/>
              <a:buChar char="●"/>
            </a:pPr>
            <a:r>
              <a:rPr lang="en-US"/>
              <a:t>fill in the blank</a:t>
            </a:r>
            <a:endParaRPr/>
          </a:p>
          <a:p>
            <a:pPr marL="457200" lvl="0" indent="-298450" algn="l" rtl="0">
              <a:spcBef>
                <a:spcPts val="0"/>
              </a:spcBef>
              <a:spcAft>
                <a:spcPts val="0"/>
              </a:spcAft>
              <a:buSzPts val="1100"/>
              <a:buChar char="●"/>
            </a:pPr>
            <a:r>
              <a:rPr lang="en-US"/>
              <a:t>essay</a:t>
            </a:r>
            <a:endParaRPr/>
          </a:p>
          <a:p>
            <a:pPr marL="457200" lvl="0" indent="-298450" algn="l" rtl="0">
              <a:spcBef>
                <a:spcPts val="0"/>
              </a:spcBef>
              <a:spcAft>
                <a:spcPts val="0"/>
              </a:spcAft>
              <a:buSzPts val="1100"/>
              <a:buChar char="●"/>
            </a:pPr>
            <a:r>
              <a:rPr lang="en-US"/>
              <a:t>oral test</a:t>
            </a:r>
            <a:endParaRPr/>
          </a:p>
          <a:p>
            <a:pPr marL="457200" lvl="0" indent="-298450" algn="l" rtl="0">
              <a:spcBef>
                <a:spcPts val="0"/>
              </a:spcBef>
              <a:spcAft>
                <a:spcPts val="0"/>
              </a:spcAft>
              <a:buSzPts val="1100"/>
              <a:buChar char="●"/>
            </a:pPr>
            <a:r>
              <a:rPr lang="en-US"/>
              <a:t>physical skills test</a:t>
            </a:r>
            <a:endParaRPr/>
          </a:p>
          <a:p>
            <a:pPr marL="0" lvl="0" indent="0" algn="l" rtl="0">
              <a:spcBef>
                <a:spcPts val="0"/>
              </a:spcBef>
              <a:spcAft>
                <a:spcPts val="0"/>
              </a:spcAft>
              <a:buNone/>
            </a:pPr>
            <a:endParaRPr/>
          </a:p>
          <a:p>
            <a:pPr marL="0" lvl="0" indent="0" algn="l" rtl="0">
              <a:spcBef>
                <a:spcPts val="0"/>
              </a:spcBef>
              <a:spcAft>
                <a:spcPts val="0"/>
              </a:spcAft>
              <a:buNone/>
            </a:pPr>
            <a:r>
              <a:rPr lang="en-US" b="1"/>
              <a:t>Purpose of testing:</a:t>
            </a:r>
            <a:r>
              <a:rPr lang="en-US"/>
              <a:t> Your professors need to know as much as possible about what you know, think, or can do and how you differ from other students. Testing is one way to do that- to gauge how you learn, what you learn, and what you can do with what you’ve learned. By knowing more about these aspects of you as a student, your teachers are better able to serve. </a:t>
            </a:r>
            <a:endParaRPr/>
          </a:p>
          <a:p>
            <a:pPr marL="0" lvl="0" indent="0" algn="l" rtl="0">
              <a:spcBef>
                <a:spcPts val="0"/>
              </a:spcBef>
              <a:spcAft>
                <a:spcPts val="0"/>
              </a:spcAft>
              <a:buNone/>
            </a:pPr>
            <a:endParaRPr/>
          </a:p>
          <a:p>
            <a:pPr marL="0" lvl="0" indent="0" algn="l" rtl="0">
              <a:spcBef>
                <a:spcPts val="0"/>
              </a:spcBef>
              <a:spcAft>
                <a:spcPts val="0"/>
              </a:spcAft>
              <a:buNone/>
            </a:pPr>
            <a:r>
              <a:rPr lang="en-US"/>
              <a:t>Image: </a:t>
            </a:r>
            <a:r>
              <a:rPr lang="en-US">
                <a:solidFill>
                  <a:srgbClr val="373D3F"/>
                </a:solidFill>
                <a:highlight>
                  <a:srgbClr val="FFFFFF"/>
                </a:highlight>
              </a:rPr>
              <a:t>Image of paper columns. </a:t>
            </a:r>
            <a:r>
              <a:rPr lang="en-US" b="1">
                <a:solidFill>
                  <a:srgbClr val="373D3F"/>
                </a:solidFill>
                <a:highlight>
                  <a:srgbClr val="FFFFFF"/>
                </a:highlight>
              </a:rPr>
              <a:t>Authored by</a:t>
            </a:r>
            <a:r>
              <a:rPr lang="en-US">
                <a:solidFill>
                  <a:srgbClr val="373D3F"/>
                </a:solidFill>
                <a:highlight>
                  <a:srgbClr val="FFFFFF"/>
                </a:highlight>
              </a:rPr>
              <a:t>: Rebecca Gieseking. </a:t>
            </a:r>
            <a:r>
              <a:rPr lang="en-US" b="1">
                <a:solidFill>
                  <a:srgbClr val="373D3F"/>
                </a:solidFill>
                <a:highlight>
                  <a:srgbClr val="FFFFFF"/>
                </a:highlight>
              </a:rPr>
              <a:t>Located at</a:t>
            </a:r>
            <a:r>
              <a:rPr lang="en-US">
                <a:solidFill>
                  <a:srgbClr val="373D3F"/>
                </a:solidFill>
                <a:highlight>
                  <a:srgbClr val="FFFFFF"/>
                </a:highlight>
              </a:rPr>
              <a:t>: </a:t>
            </a:r>
            <a:r>
              <a:rPr lang="en-US" u="sng">
                <a:solidFill>
                  <a:srgbClr val="6C64AD"/>
                </a:solidFill>
                <a:highlight>
                  <a:srgbClr val="FFFFFF"/>
                </a:highlight>
                <a:hlinkClick r:id="rId3"/>
              </a:rPr>
              <a:t>https://flic.kr/p/fBXyhs</a:t>
            </a:r>
            <a:r>
              <a:rPr lang="en-US">
                <a:solidFill>
                  <a:srgbClr val="373D3F"/>
                </a:solidFill>
                <a:highlight>
                  <a:srgbClr val="FFFFFF"/>
                </a:highlight>
              </a:rPr>
              <a:t>. </a:t>
            </a:r>
            <a:r>
              <a:rPr lang="en-US" b="1">
                <a:solidFill>
                  <a:srgbClr val="373D3F"/>
                </a:solidFill>
                <a:highlight>
                  <a:srgbClr val="FFFFFF"/>
                </a:highlight>
              </a:rPr>
              <a:t>License</a:t>
            </a:r>
            <a:r>
              <a:rPr lang="en-US">
                <a:solidFill>
                  <a:srgbClr val="373D3F"/>
                </a:solidFill>
                <a:highlight>
                  <a:srgbClr val="FFFFFF"/>
                </a:highlight>
              </a:rPr>
              <a:t>: </a:t>
            </a:r>
            <a:r>
              <a:rPr lang="en-US" i="1" u="sng">
                <a:solidFill>
                  <a:srgbClr val="6C64AD"/>
                </a:solidFill>
                <a:highlight>
                  <a:srgbClr val="FFFFFF"/>
                </a:highlight>
                <a:hlinkClick r:id="rId4"/>
              </a:rPr>
              <a:t>CC BY: Attribution</a:t>
            </a:r>
            <a:endParaRPr i="1" u="sng">
              <a:solidFill>
                <a:srgbClr val="6C64AD"/>
              </a:solidFill>
              <a:highlight>
                <a:srgbClr val="FFFFFF"/>
              </a:highlight>
              <a:hlinkClick r:id="rId4"/>
            </a:endParaRPr>
          </a:p>
          <a:p>
            <a:pPr marL="0" lvl="0" indent="0" algn="l" rtl="0">
              <a:spcBef>
                <a:spcPts val="0"/>
              </a:spcBef>
              <a:spcAft>
                <a:spcPts val="0"/>
              </a:spcAft>
              <a:buNone/>
            </a:pPr>
            <a:endParaRPr/>
          </a:p>
          <a:p>
            <a:pPr marL="45720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3cf48e0b47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3cf48e0b47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latin typeface="Century Gothic"/>
                <a:ea typeface="Century Gothic"/>
                <a:cs typeface="Century Gothic"/>
                <a:sym typeface="Century Gothic"/>
              </a:rPr>
              <a:t>From the text:</a:t>
            </a:r>
            <a:endParaRPr>
              <a:latin typeface="Century Gothic"/>
              <a:ea typeface="Century Gothic"/>
              <a:cs typeface="Century Gothic"/>
              <a:sym typeface="Century Gothic"/>
            </a:endParaRPr>
          </a:p>
          <a:p>
            <a:pPr marL="0" lvl="0" indent="0" algn="l" rtl="0">
              <a:spcBef>
                <a:spcPts val="0"/>
              </a:spcBef>
              <a:spcAft>
                <a:spcPts val="0"/>
              </a:spcAft>
              <a:buNone/>
            </a:pPr>
            <a:endParaRPr>
              <a:latin typeface="Century Gothic"/>
              <a:ea typeface="Century Gothic"/>
              <a:cs typeface="Century Gothic"/>
              <a:sym typeface="Century Gothic"/>
            </a:endParaRPr>
          </a:p>
          <a:p>
            <a:pPr marL="0" lvl="0" indent="0" algn="l" rtl="0">
              <a:spcBef>
                <a:spcPts val="0"/>
              </a:spcBef>
              <a:spcAft>
                <a:spcPts val="0"/>
              </a:spcAft>
              <a:buNone/>
            </a:pPr>
            <a:r>
              <a:rPr lang="en-US">
                <a:latin typeface="Century Gothic"/>
                <a:ea typeface="Century Gothic"/>
                <a:cs typeface="Century Gothic"/>
                <a:sym typeface="Century Gothic"/>
              </a:rPr>
              <a:t>View link below for BYU’s test preparation tips:</a:t>
            </a:r>
            <a:endParaRPr>
              <a:latin typeface="Century Gothic"/>
              <a:ea typeface="Century Gothic"/>
              <a:cs typeface="Century Gothic"/>
              <a:sym typeface="Century Gothic"/>
            </a:endParaRPr>
          </a:p>
          <a:p>
            <a:pPr marL="0" lvl="0" indent="0" algn="l" rtl="0">
              <a:spcBef>
                <a:spcPts val="0"/>
              </a:spcBef>
              <a:spcAft>
                <a:spcPts val="0"/>
              </a:spcAft>
              <a:buNone/>
            </a:pPr>
            <a:r>
              <a:rPr lang="en-US" u="sng">
                <a:solidFill>
                  <a:schemeClr val="hlink"/>
                </a:solidFill>
                <a:latin typeface="Century Gothic"/>
                <a:ea typeface="Century Gothic"/>
                <a:cs typeface="Century Gothic"/>
                <a:sym typeface="Century Gothic"/>
                <a:hlinkClick r:id="rId3"/>
              </a:rPr>
              <a:t>http://cpms.byu.edu/newsletters/StudentNews/2011/04/03/weekly/finals.pdf</a:t>
            </a:r>
            <a:endParaRPr>
              <a:latin typeface="Century Gothic"/>
              <a:ea typeface="Century Gothic"/>
              <a:cs typeface="Century Gothic"/>
              <a:sym typeface="Century Gothic"/>
            </a:endParaRPr>
          </a:p>
          <a:p>
            <a:pPr marL="0" lvl="0" indent="0" algn="l" rtl="0">
              <a:spcBef>
                <a:spcPts val="0"/>
              </a:spcBef>
              <a:spcAft>
                <a:spcPts val="0"/>
              </a:spcAft>
              <a:buNone/>
            </a:pPr>
            <a:r>
              <a:rPr lang="en-US">
                <a:latin typeface="Century Gothic"/>
                <a:ea typeface="Century Gothic"/>
                <a:cs typeface="Century Gothic"/>
                <a:sym typeface="Century Gothic"/>
              </a:rPr>
              <a:t>View link below for video explaining how to prepare for an exam:</a:t>
            </a:r>
            <a:endParaRPr>
              <a:latin typeface="Century Gothic"/>
              <a:ea typeface="Century Gothic"/>
              <a:cs typeface="Century Gothic"/>
              <a:sym typeface="Century Gothic"/>
            </a:endParaRPr>
          </a:p>
          <a:p>
            <a:pPr marL="0" lvl="0" indent="0" algn="l" rtl="0">
              <a:spcBef>
                <a:spcPts val="0"/>
              </a:spcBef>
              <a:spcAft>
                <a:spcPts val="0"/>
              </a:spcAft>
              <a:buNone/>
            </a:pPr>
            <a:r>
              <a:rPr lang="en-US" u="sng">
                <a:solidFill>
                  <a:schemeClr val="hlink"/>
                </a:solidFill>
                <a:latin typeface="Century Gothic"/>
                <a:ea typeface="Century Gothic"/>
                <a:cs typeface="Century Gothic"/>
                <a:sym typeface="Century Gothic"/>
                <a:hlinkClick r:id="rId4"/>
              </a:rPr>
              <a:t>https://youtu.be/16ycJsAgxoo</a:t>
            </a:r>
            <a:endParaRPr>
              <a:latin typeface="Century Gothic"/>
              <a:ea typeface="Century Gothic"/>
              <a:cs typeface="Century Gothic"/>
              <a:sym typeface="Century Gothic"/>
            </a:endParaRPr>
          </a:p>
          <a:p>
            <a:pPr marL="0" lvl="0" indent="0" algn="l" rtl="0">
              <a:spcBef>
                <a:spcPts val="0"/>
              </a:spcBef>
              <a:spcAft>
                <a:spcPts val="0"/>
              </a:spcAft>
              <a:buNone/>
            </a:pPr>
            <a:endParaRPr>
              <a:latin typeface="Century Gothic"/>
              <a:ea typeface="Century Gothic"/>
              <a:cs typeface="Century Gothic"/>
              <a:sym typeface="Century Gothic"/>
            </a:endParaRPr>
          </a:p>
          <a:p>
            <a:pPr marL="0" lvl="0" indent="0" algn="l" rtl="0">
              <a:spcBef>
                <a:spcPts val="0"/>
              </a:spcBef>
              <a:spcAft>
                <a:spcPts val="0"/>
              </a:spcAft>
              <a:buNone/>
            </a:pPr>
            <a:r>
              <a:rPr lang="en-US">
                <a:latin typeface="Century Gothic"/>
                <a:ea typeface="Century Gothic"/>
                <a:cs typeface="Century Gothic"/>
                <a:sym typeface="Century Gothic"/>
              </a:rPr>
              <a:t>Image: </a:t>
            </a:r>
            <a:r>
              <a:rPr lang="en-US">
                <a:solidFill>
                  <a:srgbClr val="373D3F"/>
                </a:solidFill>
                <a:highlight>
                  <a:srgbClr val="FFFFFF"/>
                </a:highlight>
                <a:latin typeface="Century Gothic"/>
                <a:ea typeface="Century Gothic"/>
                <a:cs typeface="Century Gothic"/>
                <a:sym typeface="Century Gothic"/>
              </a:rPr>
              <a:t>Studying and Exam Prep Secrets. </a:t>
            </a:r>
            <a:r>
              <a:rPr lang="en-US" b="1">
                <a:solidFill>
                  <a:srgbClr val="373D3F"/>
                </a:solidFill>
                <a:highlight>
                  <a:srgbClr val="FFFFFF"/>
                </a:highlight>
                <a:latin typeface="Century Gothic"/>
                <a:ea typeface="Century Gothic"/>
                <a:cs typeface="Century Gothic"/>
                <a:sym typeface="Century Gothic"/>
              </a:rPr>
              <a:t>Provided by</a:t>
            </a:r>
            <a:r>
              <a:rPr lang="en-US">
                <a:solidFill>
                  <a:srgbClr val="373D3F"/>
                </a:solidFill>
                <a:highlight>
                  <a:srgbClr val="FFFFFF"/>
                </a:highlight>
                <a:latin typeface="Century Gothic"/>
                <a:ea typeface="Century Gothic"/>
                <a:cs typeface="Century Gothic"/>
                <a:sym typeface="Century Gothic"/>
              </a:rPr>
              <a:t>: UBC Learning Commons. </a:t>
            </a:r>
            <a:r>
              <a:rPr lang="en-US" b="1">
                <a:solidFill>
                  <a:srgbClr val="373D3F"/>
                </a:solidFill>
                <a:highlight>
                  <a:srgbClr val="FFFFFF"/>
                </a:highlight>
                <a:latin typeface="Century Gothic"/>
                <a:ea typeface="Century Gothic"/>
                <a:cs typeface="Century Gothic"/>
                <a:sym typeface="Century Gothic"/>
              </a:rPr>
              <a:t>Located at</a:t>
            </a:r>
            <a:r>
              <a:rPr lang="en-US">
                <a:solidFill>
                  <a:srgbClr val="373D3F"/>
                </a:solidFill>
                <a:highlight>
                  <a:srgbClr val="FFFFFF"/>
                </a:highlight>
                <a:latin typeface="Century Gothic"/>
                <a:ea typeface="Century Gothic"/>
                <a:cs typeface="Century Gothic"/>
                <a:sym typeface="Century Gothic"/>
              </a:rPr>
              <a:t>: </a:t>
            </a:r>
            <a:r>
              <a:rPr lang="en-US" u="sng">
                <a:solidFill>
                  <a:srgbClr val="6C64AD"/>
                </a:solidFill>
                <a:highlight>
                  <a:srgbClr val="FFFFFF"/>
                </a:highlight>
                <a:latin typeface="Century Gothic"/>
                <a:ea typeface="Century Gothic"/>
                <a:cs typeface="Century Gothic"/>
                <a:sym typeface="Century Gothic"/>
                <a:hlinkClick r:id="rId5"/>
              </a:rPr>
              <a:t>http://learningcommons.ubc.ca/student-toolkits-2/preparing-for-exams/</a:t>
            </a:r>
            <a:r>
              <a:rPr lang="en-US">
                <a:solidFill>
                  <a:srgbClr val="373D3F"/>
                </a:solidFill>
                <a:highlight>
                  <a:srgbClr val="FFFFFF"/>
                </a:highlight>
                <a:latin typeface="Century Gothic"/>
                <a:ea typeface="Century Gothic"/>
                <a:cs typeface="Century Gothic"/>
                <a:sym typeface="Century Gothic"/>
              </a:rPr>
              <a:t>. </a:t>
            </a:r>
            <a:r>
              <a:rPr lang="en-US" b="1">
                <a:solidFill>
                  <a:srgbClr val="373D3F"/>
                </a:solidFill>
                <a:highlight>
                  <a:srgbClr val="FFFFFF"/>
                </a:highlight>
                <a:latin typeface="Century Gothic"/>
                <a:ea typeface="Century Gothic"/>
                <a:cs typeface="Century Gothic"/>
                <a:sym typeface="Century Gothic"/>
              </a:rPr>
              <a:t>License</a:t>
            </a:r>
            <a:r>
              <a:rPr lang="en-US">
                <a:solidFill>
                  <a:srgbClr val="373D3F"/>
                </a:solidFill>
                <a:highlight>
                  <a:srgbClr val="FFFFFF"/>
                </a:highlight>
                <a:latin typeface="Century Gothic"/>
                <a:ea typeface="Century Gothic"/>
                <a:cs typeface="Century Gothic"/>
                <a:sym typeface="Century Gothic"/>
              </a:rPr>
              <a:t>: </a:t>
            </a:r>
            <a:r>
              <a:rPr lang="en-US" i="1" u="sng">
                <a:solidFill>
                  <a:srgbClr val="6C64AD"/>
                </a:solidFill>
                <a:highlight>
                  <a:srgbClr val="FFFFFF"/>
                </a:highlight>
                <a:latin typeface="Century Gothic"/>
                <a:ea typeface="Century Gothic"/>
                <a:cs typeface="Century Gothic"/>
                <a:sym typeface="Century Gothic"/>
                <a:hlinkClick r:id="rId6"/>
              </a:rPr>
              <a:t>CC BY: Attribution</a:t>
            </a:r>
            <a:endParaRPr i="1" u="sng">
              <a:solidFill>
                <a:srgbClr val="6C64AD"/>
              </a:solidFill>
              <a:highlight>
                <a:srgbClr val="FFFFFF"/>
              </a:highlight>
              <a:latin typeface="Century Gothic"/>
              <a:ea typeface="Century Gothic"/>
              <a:cs typeface="Century Gothic"/>
              <a:sym typeface="Century Gothic"/>
              <a:hlinkClick r:id="rId6"/>
            </a:endParaRPr>
          </a:p>
          <a:p>
            <a:pPr marL="0" lvl="0" indent="0" algn="l" rtl="0">
              <a:spcBef>
                <a:spcPts val="0"/>
              </a:spcBef>
              <a:spcAft>
                <a:spcPts val="0"/>
              </a:spcAft>
              <a:buNone/>
            </a:pPr>
            <a:endParaRPr>
              <a:latin typeface="Century Gothic"/>
              <a:ea typeface="Century Gothic"/>
              <a:cs typeface="Century Gothic"/>
              <a:sym typeface="Century Gothic"/>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3cf48e0b47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3cf48e0b47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latin typeface="Century Gothic"/>
                <a:ea typeface="Century Gothic"/>
                <a:cs typeface="Century Gothic"/>
                <a:sym typeface="Century Gothic"/>
              </a:rPr>
              <a:t>From the text:</a:t>
            </a:r>
            <a:endParaRPr>
              <a:latin typeface="Century Gothic"/>
              <a:ea typeface="Century Gothic"/>
              <a:cs typeface="Century Gothic"/>
              <a:sym typeface="Century Gothic"/>
            </a:endParaRPr>
          </a:p>
          <a:p>
            <a:pPr marL="0" lvl="0" indent="0" algn="l" rtl="0">
              <a:spcBef>
                <a:spcPts val="0"/>
              </a:spcBef>
              <a:spcAft>
                <a:spcPts val="0"/>
              </a:spcAft>
              <a:buNone/>
            </a:pPr>
            <a:endParaRPr>
              <a:latin typeface="Century Gothic"/>
              <a:ea typeface="Century Gothic"/>
              <a:cs typeface="Century Gothic"/>
              <a:sym typeface="Century Gothic"/>
            </a:endParaRPr>
          </a:p>
          <a:p>
            <a:pPr marL="0" lvl="0" indent="0" algn="l" rtl="0">
              <a:spcBef>
                <a:spcPts val="0"/>
              </a:spcBef>
              <a:spcAft>
                <a:spcPts val="0"/>
              </a:spcAft>
              <a:buNone/>
            </a:pPr>
            <a:r>
              <a:rPr lang="en-US">
                <a:latin typeface="Century Gothic"/>
                <a:ea typeface="Century Gothic"/>
                <a:cs typeface="Century Gothic"/>
                <a:sym typeface="Century Gothic"/>
              </a:rPr>
              <a:t>Effects of testing anxiety:</a:t>
            </a:r>
            <a:endParaRPr>
              <a:latin typeface="Century Gothic"/>
              <a:ea typeface="Century Gothic"/>
              <a:cs typeface="Century Gothic"/>
              <a:sym typeface="Century Gothic"/>
            </a:endParaRPr>
          </a:p>
          <a:p>
            <a:pPr marL="457200" lvl="0" indent="-298450" algn="l" rtl="0">
              <a:spcBef>
                <a:spcPts val="0"/>
              </a:spcBef>
              <a:spcAft>
                <a:spcPts val="0"/>
              </a:spcAft>
              <a:buSzPts val="1100"/>
              <a:buFont typeface="Century Gothic"/>
              <a:buChar char="●"/>
            </a:pPr>
            <a:r>
              <a:rPr lang="en-US">
                <a:latin typeface="Century Gothic"/>
                <a:ea typeface="Century Gothic"/>
                <a:cs typeface="Century Gothic"/>
                <a:sym typeface="Century Gothic"/>
              </a:rPr>
              <a:t>being distracted during a test</a:t>
            </a:r>
            <a:endParaRPr>
              <a:latin typeface="Century Gothic"/>
              <a:ea typeface="Century Gothic"/>
              <a:cs typeface="Century Gothic"/>
              <a:sym typeface="Century Gothic"/>
            </a:endParaRPr>
          </a:p>
          <a:p>
            <a:pPr marL="457200" lvl="0" indent="-298450" algn="l" rtl="0">
              <a:spcBef>
                <a:spcPts val="0"/>
              </a:spcBef>
              <a:spcAft>
                <a:spcPts val="0"/>
              </a:spcAft>
              <a:buSzPts val="1100"/>
              <a:buFont typeface="Century Gothic"/>
              <a:buChar char="●"/>
            </a:pPr>
            <a:r>
              <a:rPr lang="en-US">
                <a:latin typeface="Century Gothic"/>
                <a:ea typeface="Century Gothic"/>
                <a:cs typeface="Century Gothic"/>
                <a:sym typeface="Century Gothic"/>
              </a:rPr>
              <a:t>having trouble organizing or recalling relevant information</a:t>
            </a:r>
            <a:endParaRPr>
              <a:latin typeface="Century Gothic"/>
              <a:ea typeface="Century Gothic"/>
              <a:cs typeface="Century Gothic"/>
              <a:sym typeface="Century Gothic"/>
            </a:endParaRPr>
          </a:p>
          <a:p>
            <a:pPr marL="457200" lvl="0" indent="-298450" algn="l" rtl="0">
              <a:spcBef>
                <a:spcPts val="0"/>
              </a:spcBef>
              <a:spcAft>
                <a:spcPts val="0"/>
              </a:spcAft>
              <a:buSzPts val="1100"/>
              <a:buFont typeface="Century Gothic"/>
              <a:buChar char="●"/>
            </a:pPr>
            <a:r>
              <a:rPr lang="en-US">
                <a:latin typeface="Century Gothic"/>
                <a:ea typeface="Century Gothic"/>
                <a:cs typeface="Century Gothic"/>
                <a:sym typeface="Century Gothic"/>
              </a:rPr>
              <a:t>having difficulty comprehending relatively simple instructions</a:t>
            </a:r>
            <a:endParaRPr>
              <a:latin typeface="Century Gothic"/>
              <a:ea typeface="Century Gothic"/>
              <a:cs typeface="Century Gothic"/>
              <a:sym typeface="Century Gothic"/>
            </a:endParaRPr>
          </a:p>
          <a:p>
            <a:pPr marL="457200" lvl="0" indent="-298450" algn="l" rtl="0">
              <a:spcBef>
                <a:spcPts val="0"/>
              </a:spcBef>
              <a:spcAft>
                <a:spcPts val="0"/>
              </a:spcAft>
              <a:buSzPts val="1100"/>
              <a:buFont typeface="Century Gothic"/>
              <a:buChar char="●"/>
            </a:pPr>
            <a:r>
              <a:rPr lang="en-US">
                <a:latin typeface="Century Gothic"/>
                <a:ea typeface="Century Gothic"/>
                <a:cs typeface="Century Gothic"/>
                <a:sym typeface="Century Gothic"/>
              </a:rPr>
              <a:t>negative attitudes towards self, school, subjects</a:t>
            </a:r>
            <a:endParaRPr>
              <a:latin typeface="Century Gothic"/>
              <a:ea typeface="Century Gothic"/>
              <a:cs typeface="Century Gothic"/>
              <a:sym typeface="Century Gothic"/>
            </a:endParaRPr>
          </a:p>
          <a:p>
            <a:pPr marL="457200" lvl="0" indent="-298450" algn="l" rtl="0">
              <a:spcBef>
                <a:spcPts val="0"/>
              </a:spcBef>
              <a:spcAft>
                <a:spcPts val="0"/>
              </a:spcAft>
              <a:buSzPts val="1100"/>
              <a:buFont typeface="Century Gothic"/>
              <a:buChar char="●"/>
            </a:pPr>
            <a:r>
              <a:rPr lang="en-US">
                <a:latin typeface="Century Gothic"/>
                <a:ea typeface="Century Gothic"/>
                <a:cs typeface="Century Gothic"/>
                <a:sym typeface="Century Gothic"/>
              </a:rPr>
              <a:t>crying</a:t>
            </a:r>
            <a:endParaRPr>
              <a:latin typeface="Century Gothic"/>
              <a:ea typeface="Century Gothic"/>
              <a:cs typeface="Century Gothic"/>
              <a:sym typeface="Century Gothic"/>
            </a:endParaRPr>
          </a:p>
          <a:p>
            <a:pPr marL="457200" lvl="0" indent="-298450" algn="l" rtl="0">
              <a:spcBef>
                <a:spcPts val="0"/>
              </a:spcBef>
              <a:spcAft>
                <a:spcPts val="0"/>
              </a:spcAft>
              <a:buSzPts val="1100"/>
              <a:buFont typeface="Century Gothic"/>
              <a:buChar char="●"/>
            </a:pPr>
            <a:r>
              <a:rPr lang="en-US">
                <a:latin typeface="Century Gothic"/>
                <a:ea typeface="Century Gothic"/>
                <a:cs typeface="Century Gothic"/>
                <a:sym typeface="Century Gothic"/>
              </a:rPr>
              <a:t>illness</a:t>
            </a:r>
            <a:endParaRPr>
              <a:latin typeface="Century Gothic"/>
              <a:ea typeface="Century Gothic"/>
              <a:cs typeface="Century Gothic"/>
              <a:sym typeface="Century Gothic"/>
            </a:endParaRPr>
          </a:p>
          <a:p>
            <a:pPr marL="457200" lvl="0" indent="-298450" algn="l" rtl="0">
              <a:spcBef>
                <a:spcPts val="0"/>
              </a:spcBef>
              <a:spcAft>
                <a:spcPts val="0"/>
              </a:spcAft>
              <a:buSzPts val="1100"/>
              <a:buFont typeface="Century Gothic"/>
              <a:buChar char="●"/>
            </a:pPr>
            <a:r>
              <a:rPr lang="en-US">
                <a:latin typeface="Century Gothic"/>
                <a:ea typeface="Century Gothic"/>
                <a:cs typeface="Century Gothic"/>
                <a:sym typeface="Century Gothic"/>
              </a:rPr>
              <a:t>eating disturbance</a:t>
            </a:r>
            <a:endParaRPr>
              <a:latin typeface="Century Gothic"/>
              <a:ea typeface="Century Gothic"/>
              <a:cs typeface="Century Gothic"/>
              <a:sym typeface="Century Gothic"/>
            </a:endParaRPr>
          </a:p>
          <a:p>
            <a:pPr marL="457200" lvl="0" indent="-298450" algn="l" rtl="0">
              <a:spcBef>
                <a:spcPts val="0"/>
              </a:spcBef>
              <a:spcAft>
                <a:spcPts val="0"/>
              </a:spcAft>
              <a:buSzPts val="1100"/>
              <a:buFont typeface="Century Gothic"/>
              <a:buChar char="●"/>
            </a:pPr>
            <a:r>
              <a:rPr lang="en-US">
                <a:latin typeface="Century Gothic"/>
                <a:ea typeface="Century Gothic"/>
                <a:cs typeface="Century Gothic"/>
                <a:sym typeface="Century Gothic"/>
              </a:rPr>
              <a:t>high blood pressure</a:t>
            </a:r>
            <a:endParaRPr>
              <a:latin typeface="Century Gothic"/>
              <a:ea typeface="Century Gothic"/>
              <a:cs typeface="Century Gothic"/>
              <a:sym typeface="Century Gothic"/>
            </a:endParaRPr>
          </a:p>
          <a:p>
            <a:pPr marL="457200" lvl="0" indent="-298450" algn="l" rtl="0">
              <a:spcBef>
                <a:spcPts val="0"/>
              </a:spcBef>
              <a:spcAft>
                <a:spcPts val="0"/>
              </a:spcAft>
              <a:buSzPts val="1100"/>
              <a:buFont typeface="Century Gothic"/>
              <a:buChar char="●"/>
            </a:pPr>
            <a:r>
              <a:rPr lang="en-US">
                <a:latin typeface="Century Gothic"/>
                <a:ea typeface="Century Gothic"/>
                <a:cs typeface="Century Gothic"/>
                <a:sym typeface="Century Gothic"/>
              </a:rPr>
              <a:t>acting out</a:t>
            </a:r>
            <a:endParaRPr>
              <a:latin typeface="Century Gothic"/>
              <a:ea typeface="Century Gothic"/>
              <a:cs typeface="Century Gothic"/>
              <a:sym typeface="Century Gothic"/>
            </a:endParaRPr>
          </a:p>
          <a:p>
            <a:pPr marL="457200" lvl="0" indent="-298450" algn="l" rtl="0">
              <a:spcBef>
                <a:spcPts val="0"/>
              </a:spcBef>
              <a:spcAft>
                <a:spcPts val="0"/>
              </a:spcAft>
              <a:buSzPts val="1100"/>
              <a:buFont typeface="Century Gothic"/>
              <a:buChar char="●"/>
            </a:pPr>
            <a:r>
              <a:rPr lang="en-US">
                <a:latin typeface="Century Gothic"/>
                <a:ea typeface="Century Gothic"/>
                <a:cs typeface="Century Gothic"/>
                <a:sym typeface="Century Gothic"/>
              </a:rPr>
              <a:t>toileting accidents</a:t>
            </a:r>
            <a:endParaRPr>
              <a:latin typeface="Century Gothic"/>
              <a:ea typeface="Century Gothic"/>
              <a:cs typeface="Century Gothic"/>
              <a:sym typeface="Century Gothic"/>
            </a:endParaRPr>
          </a:p>
          <a:p>
            <a:pPr marL="457200" lvl="0" indent="-298450" algn="l" rtl="0">
              <a:spcBef>
                <a:spcPts val="0"/>
              </a:spcBef>
              <a:spcAft>
                <a:spcPts val="0"/>
              </a:spcAft>
              <a:buSzPts val="1100"/>
              <a:buFont typeface="Century Gothic"/>
              <a:buChar char="●"/>
            </a:pPr>
            <a:r>
              <a:rPr lang="en-US">
                <a:latin typeface="Century Gothic"/>
                <a:ea typeface="Century Gothic"/>
                <a:cs typeface="Century Gothic"/>
                <a:sym typeface="Century Gothic"/>
              </a:rPr>
              <a:t>sleep disturbance</a:t>
            </a:r>
            <a:endParaRPr>
              <a:latin typeface="Century Gothic"/>
              <a:ea typeface="Century Gothic"/>
              <a:cs typeface="Century Gothic"/>
              <a:sym typeface="Century Gothic"/>
            </a:endParaRPr>
          </a:p>
          <a:p>
            <a:pPr marL="457200" lvl="0" indent="-298450" algn="l" rtl="0">
              <a:spcBef>
                <a:spcPts val="0"/>
              </a:spcBef>
              <a:spcAft>
                <a:spcPts val="0"/>
              </a:spcAft>
              <a:buSzPts val="1100"/>
              <a:buFont typeface="Century Gothic"/>
              <a:buChar char="●"/>
            </a:pPr>
            <a:r>
              <a:rPr lang="en-US">
                <a:latin typeface="Century Gothic"/>
                <a:ea typeface="Century Gothic"/>
                <a:cs typeface="Century Gothic"/>
                <a:sym typeface="Century Gothic"/>
              </a:rPr>
              <a:t>cheating</a:t>
            </a:r>
            <a:endParaRPr>
              <a:latin typeface="Century Gothic"/>
              <a:ea typeface="Century Gothic"/>
              <a:cs typeface="Century Gothic"/>
              <a:sym typeface="Century Gothic"/>
            </a:endParaRPr>
          </a:p>
          <a:p>
            <a:pPr marL="0" lvl="0" indent="0" algn="l" rtl="0">
              <a:spcBef>
                <a:spcPts val="0"/>
              </a:spcBef>
              <a:spcAft>
                <a:spcPts val="0"/>
              </a:spcAft>
              <a:buNone/>
            </a:pPr>
            <a:endParaRPr>
              <a:latin typeface="Century Gothic"/>
              <a:ea typeface="Century Gothic"/>
              <a:cs typeface="Century Gothic"/>
              <a:sym typeface="Century Gothic"/>
            </a:endParaRPr>
          </a:p>
          <a:p>
            <a:pPr marL="0" lvl="0" indent="0" algn="l" rtl="0">
              <a:spcBef>
                <a:spcPts val="0"/>
              </a:spcBef>
              <a:spcAft>
                <a:spcPts val="0"/>
              </a:spcAft>
              <a:buNone/>
            </a:pPr>
            <a:r>
              <a:rPr lang="en-US">
                <a:latin typeface="Century Gothic"/>
                <a:ea typeface="Century Gothic"/>
                <a:cs typeface="Century Gothic"/>
                <a:sym typeface="Century Gothic"/>
              </a:rPr>
              <a:t>View link below for video on test-taking strategies:</a:t>
            </a:r>
            <a:endParaRPr>
              <a:latin typeface="Century Gothic"/>
              <a:ea typeface="Century Gothic"/>
              <a:cs typeface="Century Gothic"/>
              <a:sym typeface="Century Gothic"/>
            </a:endParaRPr>
          </a:p>
          <a:p>
            <a:pPr marL="0" lvl="0" indent="0" algn="l" rtl="0">
              <a:spcBef>
                <a:spcPts val="0"/>
              </a:spcBef>
              <a:spcAft>
                <a:spcPts val="0"/>
              </a:spcAft>
              <a:buNone/>
            </a:pPr>
            <a:r>
              <a:rPr lang="en-US" u="sng">
                <a:solidFill>
                  <a:schemeClr val="hlink"/>
                </a:solidFill>
                <a:latin typeface="Century Gothic"/>
                <a:ea typeface="Century Gothic"/>
                <a:cs typeface="Century Gothic"/>
                <a:sym typeface="Century Gothic"/>
                <a:hlinkClick r:id="rId3"/>
              </a:rPr>
              <a:t>https://youtu.be/Z5Ru8sx5d1c</a:t>
            </a:r>
            <a:endParaRPr>
              <a:latin typeface="Century Gothic"/>
              <a:ea typeface="Century Gothic"/>
              <a:cs typeface="Century Gothic"/>
              <a:sym typeface="Century Gothic"/>
            </a:endParaRPr>
          </a:p>
          <a:p>
            <a:pPr marL="0" lvl="0" indent="0" algn="l" rtl="0">
              <a:spcBef>
                <a:spcPts val="0"/>
              </a:spcBef>
              <a:spcAft>
                <a:spcPts val="0"/>
              </a:spcAft>
              <a:buNone/>
            </a:pPr>
            <a:endParaRPr>
              <a:latin typeface="Century Gothic"/>
              <a:ea typeface="Century Gothic"/>
              <a:cs typeface="Century Gothic"/>
              <a:sym typeface="Century Gothic"/>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7bc71834e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7bc71834e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latin typeface="Century Gothic"/>
                <a:ea typeface="Century Gothic"/>
                <a:cs typeface="Century Gothic"/>
                <a:sym typeface="Century Gothic"/>
              </a:rPr>
              <a:t>We start every module with “Why It Matters” as an informal introduction to what students will cover in this course module. </a:t>
            </a:r>
            <a:endParaRPr>
              <a:latin typeface="Century Gothic"/>
              <a:ea typeface="Century Gothic"/>
              <a:cs typeface="Century Gothic"/>
              <a:sym typeface="Century Gothic"/>
            </a:endParaRPr>
          </a:p>
          <a:p>
            <a:pPr marL="0" lvl="0" indent="0" algn="l" rtl="0">
              <a:spcBef>
                <a:spcPts val="0"/>
              </a:spcBef>
              <a:spcAft>
                <a:spcPts val="0"/>
              </a:spcAft>
              <a:buNone/>
            </a:pPr>
            <a:endParaRPr>
              <a:latin typeface="Century Gothic"/>
              <a:ea typeface="Century Gothic"/>
              <a:cs typeface="Century Gothic"/>
              <a:sym typeface="Century Gothic"/>
            </a:endParaRPr>
          </a:p>
          <a:p>
            <a:pPr marL="0" lvl="0" indent="0" algn="l" rtl="0">
              <a:spcBef>
                <a:spcPts val="0"/>
              </a:spcBef>
              <a:spcAft>
                <a:spcPts val="0"/>
              </a:spcAft>
              <a:buNone/>
            </a:pPr>
            <a:r>
              <a:rPr lang="en-US" b="1">
                <a:latin typeface="Century Gothic"/>
                <a:ea typeface="Century Gothic"/>
                <a:cs typeface="Century Gothic"/>
                <a:sym typeface="Century Gothic"/>
              </a:rPr>
              <a:t>Guiding Question:</a:t>
            </a:r>
            <a:endParaRPr b="1">
              <a:latin typeface="Century Gothic"/>
              <a:ea typeface="Century Gothic"/>
              <a:cs typeface="Century Gothic"/>
              <a:sym typeface="Century Gothic"/>
            </a:endParaRPr>
          </a:p>
          <a:p>
            <a:pPr marL="0" lvl="0" indent="0" algn="l" rtl="0">
              <a:spcBef>
                <a:spcPts val="0"/>
              </a:spcBef>
              <a:spcAft>
                <a:spcPts val="0"/>
              </a:spcAft>
              <a:buNone/>
            </a:pPr>
            <a:r>
              <a:rPr lang="en-US">
                <a:latin typeface="Century Gothic"/>
                <a:ea typeface="Century Gothic"/>
                <a:cs typeface="Century Gothic"/>
                <a:sym typeface="Century Gothic"/>
              </a:rPr>
              <a:t>What are some ways that you would advise student to learn how to effectively prepare for different assignments? What are some ways student can use their skills to shape their later studies?</a:t>
            </a:r>
            <a:endParaRPr>
              <a:latin typeface="Century Gothic"/>
              <a:ea typeface="Century Gothic"/>
              <a:cs typeface="Century Gothic"/>
              <a:sym typeface="Century Gothic"/>
            </a:endParaRPr>
          </a:p>
          <a:p>
            <a:pPr marL="0" lvl="0" indent="0" algn="l" rtl="0">
              <a:spcBef>
                <a:spcPts val="0"/>
              </a:spcBef>
              <a:spcAft>
                <a:spcPts val="0"/>
              </a:spcAft>
              <a:buNone/>
            </a:pPr>
            <a:endParaRPr>
              <a:latin typeface="Century Gothic"/>
              <a:ea typeface="Century Gothic"/>
              <a:cs typeface="Century Gothic"/>
              <a:sym typeface="Century Gothic"/>
            </a:endParaRPr>
          </a:p>
          <a:p>
            <a:pPr marL="0" lvl="0" indent="0" algn="l" rtl="0">
              <a:spcBef>
                <a:spcPts val="0"/>
              </a:spcBef>
              <a:spcAft>
                <a:spcPts val="0"/>
              </a:spcAft>
              <a:buNone/>
            </a:pPr>
            <a:r>
              <a:rPr lang="en-US" b="1">
                <a:latin typeface="Century Gothic"/>
                <a:ea typeface="Century Gothic"/>
                <a:cs typeface="Century Gothic"/>
                <a:sym typeface="Century Gothic"/>
              </a:rPr>
              <a:t>Waymaker Tip:</a:t>
            </a:r>
            <a:r>
              <a:rPr lang="en-US">
                <a:latin typeface="Century Gothic"/>
                <a:ea typeface="Century Gothic"/>
                <a:cs typeface="Century Gothic"/>
                <a:sym typeface="Century Gothic"/>
              </a:rPr>
              <a:t> </a:t>
            </a:r>
            <a:endParaRPr>
              <a:latin typeface="Century Gothic"/>
              <a:ea typeface="Century Gothic"/>
              <a:cs typeface="Century Gothic"/>
              <a:sym typeface="Century Gothic"/>
            </a:endParaRPr>
          </a:p>
          <a:p>
            <a:pPr marL="0" lvl="0" indent="0" algn="l" rtl="0">
              <a:spcBef>
                <a:spcPts val="0"/>
              </a:spcBef>
              <a:spcAft>
                <a:spcPts val="0"/>
              </a:spcAft>
              <a:buNone/>
            </a:pPr>
            <a:r>
              <a:rPr lang="en-US">
                <a:latin typeface="Century Gothic"/>
                <a:ea typeface="Century Gothic"/>
                <a:cs typeface="Century Gothic"/>
                <a:sym typeface="Century Gothic"/>
              </a:rPr>
              <a:t>While you’re discussing study skill strategies, this might be a great time to pause and review “Succeeding with Waymaker,” the module on using Waymaker as a student. Ask students about how they are using the Study Plan and how they are studying with the course material. </a:t>
            </a:r>
            <a:endParaRPr>
              <a:latin typeface="Century Gothic"/>
              <a:ea typeface="Century Gothic"/>
              <a:cs typeface="Century Gothic"/>
              <a:sym typeface="Century Gothic"/>
            </a:endParaRPr>
          </a:p>
          <a:p>
            <a:pPr marL="0" lvl="0" indent="0" algn="l" rtl="0">
              <a:spcBef>
                <a:spcPts val="0"/>
              </a:spcBef>
              <a:spcAft>
                <a:spcPts val="0"/>
              </a:spcAft>
              <a:buNone/>
            </a:pPr>
            <a:endParaRPr>
              <a:latin typeface="Century Gothic"/>
              <a:ea typeface="Century Gothic"/>
              <a:cs typeface="Century Gothic"/>
              <a:sym typeface="Century Gothic"/>
            </a:endParaRPr>
          </a:p>
          <a:p>
            <a:pPr marL="0" lvl="0" indent="0" algn="l" rtl="0">
              <a:spcBef>
                <a:spcPts val="0"/>
              </a:spcBef>
              <a:spcAft>
                <a:spcPts val="0"/>
              </a:spcAft>
              <a:buNone/>
            </a:pPr>
            <a:endParaRPr>
              <a:latin typeface="Century Gothic"/>
              <a:ea typeface="Century Gothic"/>
              <a:cs typeface="Century Gothic"/>
              <a:sym typeface="Century Gothic"/>
            </a:endParaRPr>
          </a:p>
        </p:txBody>
      </p:sp>
    </p:spTree>
    <p:extLst>
      <p:ext uri="{BB962C8B-B14F-4D97-AF65-F5344CB8AC3E}">
        <p14:creationId xmlns:p14="http://schemas.microsoft.com/office/powerpoint/2010/main" val="2559549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78cf292e5c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200">
                <a:solidFill>
                  <a:schemeClr val="dk1"/>
                </a:solidFill>
                <a:latin typeface="Century Gothic"/>
                <a:ea typeface="Century Gothic"/>
                <a:cs typeface="Century Gothic"/>
                <a:sym typeface="Century Gothic"/>
              </a:rPr>
              <a:t>You can access the learning outcomes for this course here: </a:t>
            </a:r>
            <a:r>
              <a:rPr lang="en-US" u="sng">
                <a:solidFill>
                  <a:schemeClr val="hlink"/>
                </a:solidFill>
                <a:hlinkClick r:id="rId3"/>
              </a:rPr>
              <a:t>https://courses.lumenlearning.com/wmopen-collegesuccess/chapter/learning-outcomes/</a:t>
            </a:r>
            <a:endParaRPr sz="1200">
              <a:solidFill>
                <a:schemeClr val="dk1"/>
              </a:solidFill>
            </a:endParaRPr>
          </a:p>
          <a:p>
            <a:pPr marL="0" lvl="0" indent="0" algn="l" rtl="0">
              <a:spcBef>
                <a:spcPts val="0"/>
              </a:spcBef>
              <a:spcAft>
                <a:spcPts val="0"/>
              </a:spcAft>
              <a:buNone/>
            </a:pPr>
            <a:endParaRPr sz="1200">
              <a:solidFill>
                <a:schemeClr val="dk1"/>
              </a:solidFill>
              <a:latin typeface="Century Gothic"/>
              <a:ea typeface="Century Gothic"/>
              <a:cs typeface="Century Gothic"/>
              <a:sym typeface="Century Gothic"/>
            </a:endParaRPr>
          </a:p>
        </p:txBody>
      </p:sp>
      <p:sp>
        <p:nvSpPr>
          <p:cNvPr id="82" name="Google Shape;82;g78cf292e5c_0_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3cf48e0b4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3cf48e0b4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200">
                <a:solidFill>
                  <a:srgbClr val="373D3F"/>
                </a:solidFill>
                <a:highlight>
                  <a:srgbClr val="FFFFFF"/>
                </a:highlight>
              </a:rPr>
              <a:t>Here are </a:t>
            </a:r>
            <a:r>
              <a:rPr lang="en-US" sz="1200" u="sng">
                <a:solidFill>
                  <a:schemeClr val="hlink"/>
                </a:solidFill>
                <a:highlight>
                  <a:srgbClr val="FFFFFF"/>
                </a:highlight>
                <a:hlinkClick r:id="rId3"/>
              </a:rPr>
              <a:t>some reasons listed in the text:</a:t>
            </a:r>
            <a:endParaRPr sz="1200">
              <a:solidFill>
                <a:srgbClr val="373D3F"/>
              </a:solidFill>
              <a:highlight>
                <a:srgbClr val="FFFFFF"/>
              </a:highlight>
            </a:endParaRPr>
          </a:p>
          <a:p>
            <a:pPr marL="0" lvl="0" indent="0" algn="l" rtl="0">
              <a:spcBef>
                <a:spcPts val="0"/>
              </a:spcBef>
              <a:spcAft>
                <a:spcPts val="0"/>
              </a:spcAft>
              <a:buNone/>
            </a:pPr>
            <a:r>
              <a:rPr lang="en-US" sz="1200">
                <a:solidFill>
                  <a:srgbClr val="373D3F"/>
                </a:solidFill>
                <a:highlight>
                  <a:srgbClr val="FFFFFF"/>
                </a:highlight>
              </a:rPr>
              <a:t>Academic sources such as textbooks and scholarly journal articles are usually written by experts in the field and have to pass stringent peer review requirements in order to get published. Since many college reading assignments (especially journal articles) are written in a similar style, you’ll gain experience studying their strategies and learning to emulate them. </a:t>
            </a:r>
            <a:r>
              <a:rPr lang="en-US" sz="1200">
                <a:solidFill>
                  <a:srgbClr val="373D3F"/>
                </a:solidFill>
              </a:rPr>
              <a:t> </a:t>
            </a:r>
            <a:endParaRPr sz="1200">
              <a:solidFill>
                <a:srgbClr val="373D3F"/>
              </a:solidFill>
              <a:highlight>
                <a:srgbClr val="FFFFFF"/>
              </a:highlight>
            </a:endParaRPr>
          </a:p>
          <a:p>
            <a:pPr marL="457200" lvl="0" indent="0" algn="l" rtl="0">
              <a:spcBef>
                <a:spcPts val="0"/>
              </a:spcBef>
              <a:spcAft>
                <a:spcPts val="0"/>
              </a:spcAft>
              <a:buNone/>
            </a:pPr>
            <a:endParaRPr sz="1200">
              <a:solidFill>
                <a:srgbClr val="373D3F"/>
              </a:solidFill>
              <a:highlight>
                <a:srgbClr val="FFFFFF"/>
              </a:highlight>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3cf48e0b47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3cf48e0b47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Reading strategies for specialized texts and online resources:</a:t>
            </a:r>
            <a:endParaRPr/>
          </a:p>
          <a:p>
            <a:pPr marL="457200" lvl="0" indent="-298450" algn="l" rtl="0">
              <a:spcBef>
                <a:spcPts val="0"/>
              </a:spcBef>
              <a:spcAft>
                <a:spcPts val="0"/>
              </a:spcAft>
              <a:buSzPts val="1100"/>
              <a:buChar char="●"/>
            </a:pPr>
            <a:r>
              <a:rPr lang="en-US"/>
              <a:t>get to know the conventions</a:t>
            </a:r>
            <a:endParaRPr/>
          </a:p>
          <a:p>
            <a:pPr marL="457200" lvl="0" indent="-298450" algn="l" rtl="0">
              <a:spcBef>
                <a:spcPts val="0"/>
              </a:spcBef>
              <a:spcAft>
                <a:spcPts val="0"/>
              </a:spcAft>
              <a:buSzPts val="1100"/>
              <a:buChar char="●"/>
            </a:pPr>
            <a:r>
              <a:rPr lang="en-US"/>
              <a:t>look up and keep track of unfamiliar terms and phrases</a:t>
            </a:r>
            <a:endParaRPr/>
          </a:p>
          <a:p>
            <a:pPr marL="457200" lvl="0" indent="-298450" algn="l" rtl="0">
              <a:spcBef>
                <a:spcPts val="0"/>
              </a:spcBef>
              <a:spcAft>
                <a:spcPts val="0"/>
              </a:spcAft>
              <a:buSzPts val="1100"/>
              <a:buChar char="●"/>
            </a:pPr>
            <a:r>
              <a:rPr lang="en-US"/>
              <a:t>look for main ideas and themes</a:t>
            </a:r>
            <a:endParaRPr/>
          </a:p>
          <a:p>
            <a:pPr marL="457200" lvl="0" indent="-298450" algn="l" rtl="0">
              <a:spcBef>
                <a:spcPts val="0"/>
              </a:spcBef>
              <a:spcAft>
                <a:spcPts val="0"/>
              </a:spcAft>
              <a:buSzPts val="1100"/>
              <a:buChar char="●"/>
            </a:pPr>
            <a:r>
              <a:rPr lang="en-US"/>
              <a:t>get the most of online reading</a:t>
            </a:r>
            <a:endParaRPr/>
          </a:p>
          <a:p>
            <a:pPr marL="457200" lvl="0" indent="-298450" algn="l" rtl="0">
              <a:spcBef>
                <a:spcPts val="0"/>
              </a:spcBef>
              <a:spcAft>
                <a:spcPts val="0"/>
              </a:spcAft>
              <a:buSzPts val="1100"/>
              <a:buChar char="●"/>
            </a:pPr>
            <a:r>
              <a:rPr lang="en-US"/>
              <a:t>look for reputable online sources</a:t>
            </a:r>
            <a:endParaRPr/>
          </a:p>
          <a:p>
            <a:pPr marL="457200" lvl="0" indent="-298450" algn="l" rtl="0">
              <a:spcBef>
                <a:spcPts val="0"/>
              </a:spcBef>
              <a:spcAft>
                <a:spcPts val="0"/>
              </a:spcAft>
              <a:buSzPts val="1100"/>
              <a:buChar char="●"/>
            </a:pPr>
            <a:r>
              <a:rPr lang="en-US"/>
              <a:t>pay attention to visual information</a:t>
            </a:r>
            <a:endParaRPr/>
          </a:p>
          <a:p>
            <a:pPr marL="0" lvl="0" indent="0" algn="l" rtl="0">
              <a:spcBef>
                <a:spcPts val="0"/>
              </a:spcBef>
              <a:spcAft>
                <a:spcPts val="0"/>
              </a:spcAft>
              <a:buNone/>
            </a:pPr>
            <a:endParaRPr/>
          </a:p>
          <a:p>
            <a:pPr marL="0" lvl="0" indent="0" algn="l" rtl="0">
              <a:spcBef>
                <a:spcPts val="0"/>
              </a:spcBef>
              <a:spcAft>
                <a:spcPts val="0"/>
              </a:spcAft>
              <a:buNone/>
            </a:pPr>
            <a:r>
              <a:rPr lang="en-US"/>
              <a:t>Image: </a:t>
            </a:r>
            <a:r>
              <a:rPr lang="en-US">
                <a:solidFill>
                  <a:srgbClr val="373D3F"/>
                </a:solidFill>
                <a:highlight>
                  <a:srgbClr val="FFFFFF"/>
                </a:highlight>
              </a:rPr>
              <a:t>Image of man reading. </a:t>
            </a:r>
            <a:r>
              <a:rPr lang="en-US" b="1">
                <a:solidFill>
                  <a:srgbClr val="373D3F"/>
                </a:solidFill>
                <a:highlight>
                  <a:srgbClr val="FFFFFF"/>
                </a:highlight>
              </a:rPr>
              <a:t>Authored by</a:t>
            </a:r>
            <a:r>
              <a:rPr lang="en-US">
                <a:solidFill>
                  <a:srgbClr val="373D3F"/>
                </a:solidFill>
                <a:highlight>
                  <a:srgbClr val="FFFFFF"/>
                </a:highlight>
              </a:rPr>
              <a:t>: Ken Slade. </a:t>
            </a:r>
            <a:r>
              <a:rPr lang="en-US" b="1">
                <a:solidFill>
                  <a:srgbClr val="373D3F"/>
                </a:solidFill>
                <a:highlight>
                  <a:srgbClr val="FFFFFF"/>
                </a:highlight>
              </a:rPr>
              <a:t>Located at</a:t>
            </a:r>
            <a:r>
              <a:rPr lang="en-US">
                <a:solidFill>
                  <a:srgbClr val="373D3F"/>
                </a:solidFill>
                <a:highlight>
                  <a:srgbClr val="FFFFFF"/>
                </a:highlight>
              </a:rPr>
              <a:t>: </a:t>
            </a:r>
            <a:r>
              <a:rPr lang="en-US" u="sng">
                <a:solidFill>
                  <a:srgbClr val="6C64AD"/>
                </a:solidFill>
                <a:highlight>
                  <a:srgbClr val="FFFFFF"/>
                </a:highlight>
                <a:hlinkClick r:id="rId3"/>
              </a:rPr>
              <a:t>https://flic.kr/p/auziyg</a:t>
            </a:r>
            <a:r>
              <a:rPr lang="en-US">
                <a:solidFill>
                  <a:srgbClr val="373D3F"/>
                </a:solidFill>
                <a:highlight>
                  <a:srgbClr val="FFFFFF"/>
                </a:highlight>
              </a:rPr>
              <a:t>. </a:t>
            </a:r>
            <a:r>
              <a:rPr lang="en-US" b="1">
                <a:solidFill>
                  <a:srgbClr val="373D3F"/>
                </a:solidFill>
                <a:highlight>
                  <a:srgbClr val="FFFFFF"/>
                </a:highlight>
              </a:rPr>
              <a:t>License</a:t>
            </a:r>
            <a:r>
              <a:rPr lang="en-US">
                <a:solidFill>
                  <a:srgbClr val="373D3F"/>
                </a:solidFill>
                <a:highlight>
                  <a:srgbClr val="FFFFFF"/>
                </a:highlight>
              </a:rPr>
              <a:t>: </a:t>
            </a:r>
            <a:r>
              <a:rPr lang="en-US" i="1" u="sng">
                <a:solidFill>
                  <a:srgbClr val="6C64AD"/>
                </a:solidFill>
                <a:highlight>
                  <a:srgbClr val="FFFFFF"/>
                </a:highlight>
                <a:hlinkClick r:id="rId4"/>
              </a:rPr>
              <a:t>CC BY-NC: Attribution-NonCommercial</a:t>
            </a:r>
            <a:endParaRPr i="1" u="sng">
              <a:solidFill>
                <a:srgbClr val="6C64AD"/>
              </a:solidFill>
              <a:highlight>
                <a:srgbClr val="FFFFFF"/>
              </a:highlight>
              <a:hlinkClick r:id="rId4"/>
            </a:endParaRPr>
          </a:p>
          <a:p>
            <a:pPr marL="0" lvl="0" indent="0" algn="l" rtl="0">
              <a:lnSpc>
                <a:spcPct val="115000"/>
              </a:lnSpc>
              <a:spcBef>
                <a:spcPts val="600"/>
              </a:spcBef>
              <a:spcAft>
                <a:spcPts val="0"/>
              </a:spcAft>
              <a:buNone/>
            </a:pPr>
            <a:endParaRPr i="1" u="sng">
              <a:solidFill>
                <a:srgbClr val="6C64AD"/>
              </a:solidFill>
              <a:highlight>
                <a:srgbClr val="FFFFFF"/>
              </a:highlight>
              <a:hlinkClick r:id="rId4"/>
            </a:endParaRPr>
          </a:p>
          <a:p>
            <a:pPr marL="0" lvl="0" indent="0" algn="l" rtl="0">
              <a:spcBef>
                <a:spcPts val="110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t>From the text:</a:t>
            </a:r>
          </a:p>
          <a:p>
            <a:pPr marL="457200" lvl="0" indent="-298450" algn="l" rtl="0">
              <a:spcBef>
                <a:spcPts val="0"/>
              </a:spcBef>
              <a:spcAft>
                <a:spcPts val="0"/>
              </a:spcAft>
              <a:buSzPts val="1100"/>
              <a:buChar char="●"/>
            </a:pPr>
            <a:r>
              <a:rPr lang="en-US" dirty="0"/>
              <a:t>Read everything and read often.</a:t>
            </a:r>
          </a:p>
          <a:p>
            <a:pPr marL="457200" lvl="0" indent="-298450" algn="l" rtl="0">
              <a:spcBef>
                <a:spcPts val="0"/>
              </a:spcBef>
              <a:spcAft>
                <a:spcPts val="0"/>
              </a:spcAft>
              <a:buSzPts val="1100"/>
              <a:buChar char="●"/>
            </a:pPr>
            <a:r>
              <a:rPr lang="en-US" dirty="0"/>
              <a:t>Make connections to words you already know.</a:t>
            </a:r>
          </a:p>
          <a:p>
            <a:pPr marL="457200" lvl="0" indent="-298450" algn="l" rtl="0">
              <a:spcBef>
                <a:spcPts val="0"/>
              </a:spcBef>
              <a:spcAft>
                <a:spcPts val="0"/>
              </a:spcAft>
              <a:buSzPts val="1100"/>
              <a:buChar char="●"/>
            </a:pPr>
            <a:r>
              <a:rPr lang="en-US" dirty="0"/>
              <a:t>Make index cards.</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For a captioned version of the video below, visit our page “Reading Strategies”: </a:t>
            </a:r>
            <a:r>
              <a:rPr lang="en-US" dirty="0">
                <a:hlinkClick r:id="rId3"/>
              </a:rPr>
              <a:t>https://courses.lumenlearning.com/wmopen-collegesuccess/chapter/reading-strategies/</a:t>
            </a: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r>
              <a:rPr lang="en-US" dirty="0"/>
              <a:t>Video: </a:t>
            </a:r>
            <a:r>
              <a:rPr lang="en-US" dirty="0">
                <a:solidFill>
                  <a:srgbClr val="373D3F"/>
                </a:solidFill>
                <a:highlight>
                  <a:srgbClr val="FFFFFF"/>
                </a:highlight>
              </a:rPr>
              <a:t>Vocabulary Reading Strategies. </a:t>
            </a:r>
            <a:r>
              <a:rPr lang="en-US" b="1" dirty="0">
                <a:solidFill>
                  <a:srgbClr val="373D3F"/>
                </a:solidFill>
                <a:highlight>
                  <a:srgbClr val="FFFFFF"/>
                </a:highlight>
              </a:rPr>
              <a:t>Authored by</a:t>
            </a:r>
            <a:r>
              <a:rPr lang="en-US" dirty="0">
                <a:solidFill>
                  <a:srgbClr val="373D3F"/>
                </a:solidFill>
                <a:highlight>
                  <a:srgbClr val="FFFFFF"/>
                </a:highlight>
              </a:rPr>
              <a:t>: Lindsey Thompson. </a:t>
            </a:r>
            <a:r>
              <a:rPr lang="en-US" b="1" dirty="0">
                <a:solidFill>
                  <a:srgbClr val="373D3F"/>
                </a:solidFill>
                <a:highlight>
                  <a:srgbClr val="FFFFFF"/>
                </a:highlight>
              </a:rPr>
              <a:t>Located at</a:t>
            </a:r>
            <a:r>
              <a:rPr lang="en-US" dirty="0">
                <a:solidFill>
                  <a:srgbClr val="373D3F"/>
                </a:solidFill>
                <a:highlight>
                  <a:srgbClr val="FFFFFF"/>
                </a:highlight>
              </a:rPr>
              <a:t>: </a:t>
            </a:r>
            <a:r>
              <a:rPr lang="en-US" u="sng" dirty="0">
                <a:solidFill>
                  <a:srgbClr val="6C64AD"/>
                </a:solidFill>
                <a:highlight>
                  <a:srgbClr val="FFFFFF"/>
                </a:highlight>
                <a:hlinkClick r:id="rId4"/>
              </a:rPr>
              <a:t>https://youtu.be/nfbY0EK7JEY</a:t>
            </a:r>
            <a:r>
              <a:rPr lang="en-US" dirty="0">
                <a:solidFill>
                  <a:srgbClr val="373D3F"/>
                </a:solidFill>
                <a:highlight>
                  <a:srgbClr val="FFFFFF"/>
                </a:highlight>
              </a:rPr>
              <a:t>. </a:t>
            </a:r>
            <a:r>
              <a:rPr lang="en-US" b="1" dirty="0">
                <a:solidFill>
                  <a:srgbClr val="373D3F"/>
                </a:solidFill>
                <a:highlight>
                  <a:srgbClr val="FFFFFF"/>
                </a:highlight>
              </a:rPr>
              <a:t>License</a:t>
            </a:r>
            <a:r>
              <a:rPr lang="en-US" dirty="0">
                <a:solidFill>
                  <a:srgbClr val="373D3F"/>
                </a:solidFill>
                <a:highlight>
                  <a:srgbClr val="FFFFFF"/>
                </a:highlight>
              </a:rPr>
              <a:t>: </a:t>
            </a:r>
            <a:r>
              <a:rPr lang="en-US" i="1" u="sng" dirty="0">
                <a:solidFill>
                  <a:srgbClr val="6C64AD"/>
                </a:solidFill>
                <a:highlight>
                  <a:srgbClr val="FFFFFF"/>
                </a:highlight>
                <a:hlinkClick r:id="rId5"/>
              </a:rPr>
              <a:t>Public Domain: No Known Copyright</a:t>
            </a:r>
          </a:p>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27695634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78cf292e5c_0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200">
                <a:solidFill>
                  <a:schemeClr val="dk1"/>
                </a:solidFill>
                <a:latin typeface="Century Gothic"/>
                <a:ea typeface="Century Gothic"/>
                <a:cs typeface="Century Gothic"/>
                <a:sym typeface="Century Gothic"/>
              </a:rPr>
              <a:t> </a:t>
            </a:r>
            <a:endParaRPr sz="1200"/>
          </a:p>
        </p:txBody>
      </p:sp>
      <p:sp>
        <p:nvSpPr>
          <p:cNvPr id="119" name="Google Shape;119;g78cf292e5c_0_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3cf48e0b47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3cf48e0b47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60000"/>
              </a:lnSpc>
              <a:spcBef>
                <a:spcPts val="0"/>
              </a:spcBef>
              <a:spcAft>
                <a:spcPts val="0"/>
              </a:spcAft>
              <a:buNone/>
            </a:pPr>
            <a:r>
              <a:rPr lang="en-US" sz="1200">
                <a:solidFill>
                  <a:srgbClr val="373D3F"/>
                </a:solidFill>
                <a:highlight>
                  <a:srgbClr val="FFFFFF"/>
                </a:highlight>
                <a:latin typeface="Century Gothic"/>
                <a:ea typeface="Century Gothic"/>
                <a:cs typeface="Century Gothic"/>
                <a:sym typeface="Century Gothic"/>
              </a:rPr>
              <a:t>From the text: College writing assignments require you to apply skills to new intellectual challenges. Professors assign papers because they want you to think rigorously and deeply about important questions in their fields. To your instructors, writing is for working out complex ideas, not just explaining them. A paper that would earn a top score on the SAT might only get a C or D in a college class if it doesn’t show original and ambitious thinking.</a:t>
            </a:r>
            <a:endParaRPr sz="1200">
              <a:solidFill>
                <a:srgbClr val="373D3F"/>
              </a:solidFill>
              <a:highlight>
                <a:srgbClr val="FFFFFF"/>
              </a:highlight>
              <a:latin typeface="Century Gothic"/>
              <a:ea typeface="Century Gothic"/>
              <a:cs typeface="Century Gothic"/>
              <a:sym typeface="Century Gothic"/>
            </a:endParaRPr>
          </a:p>
          <a:p>
            <a:pPr marL="0" lvl="0" indent="0" algn="l" rtl="0">
              <a:lnSpc>
                <a:spcPct val="115000"/>
              </a:lnSpc>
              <a:spcBef>
                <a:spcPts val="0"/>
              </a:spcBef>
              <a:spcAft>
                <a:spcPts val="0"/>
              </a:spcAft>
              <a:buNone/>
            </a:pPr>
            <a:endParaRPr sz="1200">
              <a:solidFill>
                <a:srgbClr val="373D3F"/>
              </a:solidFill>
              <a:highlight>
                <a:srgbClr val="FFFFFF"/>
              </a:highlight>
              <a:latin typeface="Century Gothic"/>
              <a:ea typeface="Century Gothic"/>
              <a:cs typeface="Century Gothic"/>
              <a:sym typeface="Century Gothic"/>
            </a:endParaRPr>
          </a:p>
          <a:p>
            <a:pPr marL="0" lvl="0" indent="0" algn="l" rtl="0">
              <a:lnSpc>
                <a:spcPct val="160000"/>
              </a:lnSpc>
              <a:spcBef>
                <a:spcPts val="0"/>
              </a:spcBef>
              <a:spcAft>
                <a:spcPts val="0"/>
              </a:spcAft>
              <a:buClr>
                <a:schemeClr val="dk1"/>
              </a:buClr>
              <a:buSzPts val="1100"/>
              <a:buFont typeface="Arial"/>
              <a:buNone/>
            </a:pPr>
            <a:endParaRPr sz="1200">
              <a:solidFill>
                <a:srgbClr val="373D3F"/>
              </a:solidFill>
              <a:highlight>
                <a:srgbClr val="FFFFFF"/>
              </a:highlight>
              <a:latin typeface="Century Gothic"/>
              <a:ea typeface="Century Gothic"/>
              <a:cs typeface="Century Gothic"/>
              <a:sym typeface="Century Gothic"/>
            </a:endParaRPr>
          </a:p>
          <a:p>
            <a:pPr marL="0" lvl="0" indent="0" algn="l" rtl="0">
              <a:lnSpc>
                <a:spcPct val="115000"/>
              </a:lnSpc>
              <a:spcBef>
                <a:spcPts val="0"/>
              </a:spcBef>
              <a:spcAft>
                <a:spcPts val="0"/>
              </a:spcAft>
              <a:buClr>
                <a:schemeClr val="dk1"/>
              </a:buClr>
              <a:buSzPts val="1100"/>
              <a:buFont typeface="Arial"/>
              <a:buNone/>
            </a:pPr>
            <a:endParaRPr sz="1200">
              <a:solidFill>
                <a:srgbClr val="373D3F"/>
              </a:solidFill>
              <a:highlight>
                <a:srgbClr val="FFFFFF"/>
              </a:highlight>
              <a:latin typeface="Century Gothic"/>
              <a:ea typeface="Century Gothic"/>
              <a:cs typeface="Century Gothic"/>
              <a:sym typeface="Century Gothic"/>
            </a:endParaRPr>
          </a:p>
          <a:p>
            <a:pPr marL="0" lvl="0" indent="0" algn="l" rtl="0">
              <a:spcBef>
                <a:spcPts val="0"/>
              </a:spcBef>
              <a:spcAft>
                <a:spcPts val="0"/>
              </a:spcAft>
              <a:buNone/>
            </a:pPr>
            <a:endParaRPr>
              <a:latin typeface="Century Gothic"/>
              <a:ea typeface="Century Gothic"/>
              <a:cs typeface="Century Gothic"/>
              <a:sym typeface="Century Gothic"/>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bg>
      <p:bgPr>
        <a:blipFill dpi="0" rotWithShape="1">
          <a:blip r:embed="rId2">
            <a:lum/>
          </a:blip>
          <a:srcRect/>
          <a:stretch>
            <a:fillRect t="-9000" b="-9000"/>
          </a:stretch>
        </a:blipFill>
        <a:effectLst/>
      </p:bgPr>
    </p:bg>
    <p:spTree>
      <p:nvGrpSpPr>
        <p:cNvPr id="1" name="Shape 9"/>
        <p:cNvGrpSpPr/>
        <p:nvPr/>
      </p:nvGrpSpPr>
      <p:grpSpPr>
        <a:xfrm>
          <a:off x="0" y="0"/>
          <a:ext cx="0" cy="0"/>
          <a:chOff x="0" y="0"/>
          <a:chExt cx="0" cy="0"/>
        </a:xfrm>
      </p:grpSpPr>
      <p:sp>
        <p:nvSpPr>
          <p:cNvPr id="5" name="Google Shape;14;p3">
            <a:extLst>
              <a:ext uri="{FF2B5EF4-FFF2-40B4-BE49-F238E27FC236}">
                <a16:creationId xmlns:a16="http://schemas.microsoft.com/office/drawing/2014/main" id="{DB391CD0-B0FF-7C47-AEC7-712743E719D1}"/>
              </a:ext>
            </a:extLst>
          </p:cNvPr>
          <p:cNvSpPr/>
          <p:nvPr/>
        </p:nvSpPr>
        <p:spPr>
          <a:xfrm>
            <a:off x="0" y="552196"/>
            <a:ext cx="12207240" cy="2688336"/>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68569" tIns="34275" rIns="68569" bIns="3427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
        <p:nvSpPr>
          <p:cNvPr id="11" name="Google Shape;11;p2"/>
          <p:cNvSpPr txBox="1">
            <a:spLocks noGrp="1"/>
          </p:cNvSpPr>
          <p:nvPr>
            <p:ph type="ctrTitle" hasCustomPrompt="1"/>
          </p:nvPr>
        </p:nvSpPr>
        <p:spPr>
          <a:xfrm>
            <a:off x="1519519" y="0"/>
            <a:ext cx="9144000" cy="2387600"/>
          </a:xfrm>
          <a:prstGeom prst="rect">
            <a:avLst/>
          </a:prstGeom>
          <a:noFill/>
          <a:ln>
            <a:noFill/>
          </a:ln>
        </p:spPr>
        <p:txBody>
          <a:bodyPr spcFirstLastPara="1" wrap="square" lIns="91425" tIns="45700" rIns="91425" bIns="45700" anchor="b" anchorCtr="0"/>
          <a:lstStyle>
            <a:lvl1pPr marR="0" lvl="0" algn="ctr" rtl="0">
              <a:lnSpc>
                <a:spcPct val="90000"/>
              </a:lnSpc>
              <a:spcBef>
                <a:spcPts val="0"/>
              </a:spcBef>
              <a:spcAft>
                <a:spcPts val="0"/>
              </a:spcAft>
              <a:buClr>
                <a:srgbClr val="F1F7FB"/>
              </a:buClr>
              <a:buSzPts val="5500"/>
              <a:buFont typeface="Century Gothic"/>
              <a:buNone/>
              <a:defRPr sz="4125" b="0" i="0" u="none" strike="noStrike" cap="none">
                <a:solidFill>
                  <a:srgbClr val="F1F7F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dirty="0"/>
              <a:t>Course Title</a:t>
            </a:r>
            <a:endParaRPr dirty="0"/>
          </a:p>
        </p:txBody>
      </p:sp>
      <p:sp>
        <p:nvSpPr>
          <p:cNvPr id="12" name="Google Shape;12;p2"/>
          <p:cNvSpPr txBox="1">
            <a:spLocks noGrp="1"/>
          </p:cNvSpPr>
          <p:nvPr>
            <p:ph type="subTitle" idx="1" hasCustomPrompt="1"/>
          </p:nvPr>
        </p:nvSpPr>
        <p:spPr>
          <a:xfrm>
            <a:off x="0" y="2661428"/>
            <a:ext cx="12192000" cy="1655762"/>
          </a:xfrm>
          <a:prstGeom prst="rect">
            <a:avLst/>
          </a:prstGeom>
          <a:noFill/>
          <a:ln>
            <a:noFill/>
          </a:ln>
        </p:spPr>
        <p:txBody>
          <a:bodyPr spcFirstLastPara="1" wrap="square" lIns="91425" tIns="45700" rIns="91425" bIns="45700" anchor="t" anchorCtr="0"/>
          <a:lstStyle>
            <a:lvl1pPr marR="0" lvl="0" algn="ctr" rtl="0">
              <a:lnSpc>
                <a:spcPct val="90000"/>
              </a:lnSpc>
              <a:spcBef>
                <a:spcPts val="750"/>
              </a:spcBef>
              <a:spcAft>
                <a:spcPts val="0"/>
              </a:spcAft>
              <a:buClr>
                <a:srgbClr val="F1F7FB"/>
              </a:buClr>
              <a:buSzPts val="2400"/>
              <a:buFont typeface="Arial"/>
              <a:buNone/>
              <a:defRPr sz="1800" b="0" i="0" u="none" strike="noStrike" cap="none">
                <a:solidFill>
                  <a:srgbClr val="F1F7FB"/>
                </a:solidFill>
                <a:latin typeface="Century Gothic"/>
                <a:ea typeface="Century Gothic"/>
                <a:cs typeface="Century Gothic"/>
                <a:sym typeface="Century Gothic"/>
              </a:defRPr>
            </a:lvl1pPr>
            <a:lvl2pPr marR="0" lvl="1" algn="ctr" rtl="0">
              <a:lnSpc>
                <a:spcPct val="90000"/>
              </a:lnSpc>
              <a:spcBef>
                <a:spcPts val="375"/>
              </a:spcBef>
              <a:spcAft>
                <a:spcPts val="0"/>
              </a:spcAft>
              <a:buClr>
                <a:schemeClr val="dk1"/>
              </a:buClr>
              <a:buSzPts val="2000"/>
              <a:buFont typeface="Arial"/>
              <a:buNone/>
              <a:defRPr sz="1500" b="0" i="0" u="none" strike="noStrike" cap="none">
                <a:solidFill>
                  <a:schemeClr val="dk1"/>
                </a:solidFill>
                <a:latin typeface="Century Gothic"/>
                <a:ea typeface="Century Gothic"/>
                <a:cs typeface="Century Gothic"/>
                <a:sym typeface="Century Gothic"/>
              </a:defRPr>
            </a:lvl2pPr>
            <a:lvl3pPr marR="0" lvl="2" algn="ctr" rtl="0">
              <a:lnSpc>
                <a:spcPct val="90000"/>
              </a:lnSpc>
              <a:spcBef>
                <a:spcPts val="375"/>
              </a:spcBef>
              <a:spcAft>
                <a:spcPts val="0"/>
              </a:spcAft>
              <a:buClr>
                <a:schemeClr val="dk1"/>
              </a:buClr>
              <a:buSzPts val="1800"/>
              <a:buFont typeface="Arial"/>
              <a:buNone/>
              <a:defRPr sz="1350" b="0" i="0" u="none" strike="noStrike" cap="none">
                <a:solidFill>
                  <a:schemeClr val="dk1"/>
                </a:solidFill>
                <a:latin typeface="Century Gothic"/>
                <a:ea typeface="Century Gothic"/>
                <a:cs typeface="Century Gothic"/>
                <a:sym typeface="Century Gothic"/>
              </a:defRPr>
            </a:lvl3pPr>
            <a:lvl4pPr marR="0" lvl="3"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4pPr>
            <a:lvl5pPr marR="0" lvl="4"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5pPr>
            <a:lvl6pPr marR="0" lvl="5"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6pPr>
            <a:lvl7pPr marR="0" lvl="6"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7pPr>
            <a:lvl8pPr marR="0" lvl="7"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8pPr>
            <a:lvl9pPr marR="0" lvl="8"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9pPr>
          </a:lstStyle>
          <a:p>
            <a:r>
              <a:rPr lang="en-US" dirty="0"/>
              <a:t>Module: </a:t>
            </a:r>
            <a:endParaRPr dirty="0"/>
          </a:p>
        </p:txBody>
      </p:sp>
    </p:spTree>
    <p:extLst>
      <p:ext uri="{BB962C8B-B14F-4D97-AF65-F5344CB8AC3E}">
        <p14:creationId xmlns:p14="http://schemas.microsoft.com/office/powerpoint/2010/main" val="2531026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preserve="1">
  <p:cSld name="Section Header">
    <p:spTree>
      <p:nvGrpSpPr>
        <p:cNvPr id="1" name="Shape 13"/>
        <p:cNvGrpSpPr/>
        <p:nvPr/>
      </p:nvGrpSpPr>
      <p:grpSpPr>
        <a:xfrm>
          <a:off x="0" y="0"/>
          <a:ext cx="0" cy="0"/>
          <a:chOff x="0" y="0"/>
          <a:chExt cx="0" cy="0"/>
        </a:xfrm>
      </p:grpSpPr>
      <p:sp>
        <p:nvSpPr>
          <p:cNvPr id="14" name="Google Shape;14;p3"/>
          <p:cNvSpPr/>
          <p:nvPr/>
        </p:nvSpPr>
        <p:spPr>
          <a:xfrm>
            <a:off x="0" y="537882"/>
            <a:ext cx="12192000" cy="2689412"/>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68569" tIns="34275" rIns="68569" bIns="3427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
        <p:nvSpPr>
          <p:cNvPr id="15" name="Google Shape;15;p3"/>
          <p:cNvSpPr txBox="1">
            <a:spLocks noGrp="1"/>
          </p:cNvSpPr>
          <p:nvPr>
            <p:ph type="title"/>
          </p:nvPr>
        </p:nvSpPr>
        <p:spPr>
          <a:xfrm>
            <a:off x="838200" y="537883"/>
            <a:ext cx="10515600" cy="2689412"/>
          </a:xfrm>
          <a:prstGeom prst="rect">
            <a:avLst/>
          </a:prstGeom>
          <a:noFill/>
          <a:ln>
            <a:noFill/>
          </a:ln>
        </p:spPr>
        <p:txBody>
          <a:bodyPr spcFirstLastPara="1" wrap="square" lIns="91425" tIns="45700" rIns="91425" bIns="45700" anchor="ctr" anchorCtr="0"/>
          <a:lstStyle>
            <a:lvl1pPr marR="0" lvl="0" algn="ctr" rtl="0">
              <a:lnSpc>
                <a:spcPct val="90000"/>
              </a:lnSpc>
              <a:spcBef>
                <a:spcPts val="0"/>
              </a:spcBef>
              <a:spcAft>
                <a:spcPts val="0"/>
              </a:spcAft>
              <a:buClr>
                <a:schemeClr val="dk1"/>
              </a:buClr>
              <a:buSzPts val="5000"/>
              <a:buFont typeface="Century Gothic"/>
              <a:buNone/>
              <a:defRPr sz="3750" b="0" i="0" u="none" strike="noStrike" cap="none">
                <a:solidFill>
                  <a:schemeClr val="bg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a:t>Click to edit Master title style</a:t>
            </a:r>
            <a:endParaRPr dirty="0"/>
          </a:p>
        </p:txBody>
      </p:sp>
    </p:spTree>
    <p:extLst>
      <p:ext uri="{BB962C8B-B14F-4D97-AF65-F5344CB8AC3E}">
        <p14:creationId xmlns:p14="http://schemas.microsoft.com/office/powerpoint/2010/main" val="4159997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reserve="1">
  <p:cSld name="Title and Content">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entury Gothic"/>
              <a:buNone/>
              <a:defRPr sz="33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a:t>Click to edit Master title style</a:t>
            </a:r>
            <a:endParaRPr/>
          </a:p>
        </p:txBody>
      </p:sp>
      <p:sp>
        <p:nvSpPr>
          <p:cNvPr id="18" name="Google Shape;18;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342900" marR="0" lvl="0" indent="-304800" algn="l" rtl="0">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685800" marR="0" lvl="1" indent="-285750" algn="l" rtl="0">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pPr lvl="0"/>
            <a:r>
              <a:rPr lang="en-US"/>
              <a:t>Click to edit Master text styles</a:t>
            </a:r>
          </a:p>
        </p:txBody>
      </p:sp>
      <p:sp>
        <p:nvSpPr>
          <p:cNvPr id="19" name="Google Shape;19;p4"/>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smtClean="0"/>
              <a:t>‹#›</a:t>
            </a:fld>
            <a:endParaRPr lang="en-US"/>
          </a:p>
        </p:txBody>
      </p:sp>
      <p:sp>
        <p:nvSpPr>
          <p:cNvPr id="6" name="Google Shape;20;p4">
            <a:extLst>
              <a:ext uri="{FF2B5EF4-FFF2-40B4-BE49-F238E27FC236}">
                <a16:creationId xmlns:a16="http://schemas.microsoft.com/office/drawing/2014/main" id="{AAE7BF4A-9551-9C45-B7D9-6E6531C8E0A8}"/>
              </a:ext>
            </a:extLst>
          </p:cNvPr>
          <p:cNvSpPr/>
          <p:nvPr/>
        </p:nvSpPr>
        <p:spPr>
          <a:xfrm rot="5400000">
            <a:off x="-3183272" y="3127248"/>
            <a:ext cx="6912864" cy="585216"/>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1564030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9"/>
        <p:cNvGrpSpPr/>
        <p:nvPr/>
      </p:nvGrpSpPr>
      <p:grpSpPr>
        <a:xfrm>
          <a:off x="0" y="0"/>
          <a:ext cx="0" cy="0"/>
          <a:chOff x="0" y="0"/>
          <a:chExt cx="0" cy="0"/>
        </a:xfrm>
      </p:grpSpPr>
      <p:sp>
        <p:nvSpPr>
          <p:cNvPr id="40" name="Google Shape;40;p8"/>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smtClean="0"/>
              <a:t>‹#›</a:t>
            </a:fld>
            <a:endParaRPr lang="en-US"/>
          </a:p>
        </p:txBody>
      </p:sp>
      <p:sp>
        <p:nvSpPr>
          <p:cNvPr id="4" name="Google Shape;20;p4">
            <a:extLst>
              <a:ext uri="{FF2B5EF4-FFF2-40B4-BE49-F238E27FC236}">
                <a16:creationId xmlns:a16="http://schemas.microsoft.com/office/drawing/2014/main" id="{866938FD-48A8-C945-8F8D-948D6ACBB765}"/>
              </a:ext>
            </a:extLst>
          </p:cNvPr>
          <p:cNvSpPr/>
          <p:nvPr/>
        </p:nvSpPr>
        <p:spPr>
          <a:xfrm rot="5400000">
            <a:off x="-3137554" y="3137552"/>
            <a:ext cx="6858002" cy="582894"/>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68569" tIns="34275" rIns="68569" bIns="3427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2826166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54"/>
        <p:cNvGrpSpPr/>
        <p:nvPr/>
      </p:nvGrpSpPr>
      <p:grpSpPr>
        <a:xfrm>
          <a:off x="0" y="0"/>
          <a:ext cx="0" cy="0"/>
          <a:chOff x="0" y="0"/>
          <a:chExt cx="0" cy="0"/>
        </a:xfrm>
      </p:grpSpPr>
      <p:sp>
        <p:nvSpPr>
          <p:cNvPr id="55" name="Google Shape;55;p11"/>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entury Gothic"/>
              <a:buNone/>
              <a:defRPr sz="33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a:t>Click to edit Master title style</a:t>
            </a:r>
            <a:endParaRPr/>
          </a:p>
        </p:txBody>
      </p:sp>
      <p:sp>
        <p:nvSpPr>
          <p:cNvPr id="56" name="Google Shape;5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342900" marR="0" lvl="0" indent="-304800" algn="l" rtl="0">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685800" marR="0" lvl="1" indent="-285750" algn="l" rtl="0">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pPr lvl="0"/>
            <a:r>
              <a:rPr lang="en-US"/>
              <a:t>Click to edit Master text styles</a:t>
            </a:r>
          </a:p>
        </p:txBody>
      </p:sp>
      <p:sp>
        <p:nvSpPr>
          <p:cNvPr id="57" name="Google Shape;57;p11"/>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smtClean="0"/>
              <a:t>‹#›</a:t>
            </a:fld>
            <a:endParaRPr lang="en-US"/>
          </a:p>
        </p:txBody>
      </p:sp>
      <p:sp>
        <p:nvSpPr>
          <p:cNvPr id="7" name="Google Shape;20;p4">
            <a:extLst>
              <a:ext uri="{FF2B5EF4-FFF2-40B4-BE49-F238E27FC236}">
                <a16:creationId xmlns:a16="http://schemas.microsoft.com/office/drawing/2014/main" id="{EE238881-7684-6E45-838B-2C5185AA693E}"/>
              </a:ext>
            </a:extLst>
          </p:cNvPr>
          <p:cNvSpPr/>
          <p:nvPr/>
        </p:nvSpPr>
        <p:spPr>
          <a:xfrm rot="5400000">
            <a:off x="-3183272" y="3127248"/>
            <a:ext cx="6912864" cy="585216"/>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3900099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59"/>
        <p:cNvGrpSpPr/>
        <p:nvPr/>
      </p:nvGrpSpPr>
      <p:grpSpPr>
        <a:xfrm>
          <a:off x="0" y="0"/>
          <a:ext cx="0" cy="0"/>
          <a:chOff x="0" y="0"/>
          <a:chExt cx="0" cy="0"/>
        </a:xfrm>
      </p:grpSpPr>
      <p:sp>
        <p:nvSpPr>
          <p:cNvPr id="60" name="Google Shape;60;p12"/>
          <p:cNvSpPr txBox="1">
            <a:spLocks noGrp="1"/>
          </p:cNvSpPr>
          <p:nvPr>
            <p:ph type="title"/>
          </p:nvPr>
        </p:nvSpPr>
        <p:spPr>
          <a:xfrm rot="5400000">
            <a:off x="7133432" y="1956595"/>
            <a:ext cx="5811838" cy="2628900"/>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entury Gothic"/>
              <a:buNone/>
              <a:defRPr sz="33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a:t>Click to edit Master title style</a:t>
            </a:r>
            <a:endParaRPr/>
          </a:p>
        </p:txBody>
      </p:sp>
      <p:sp>
        <p:nvSpPr>
          <p:cNvPr id="61" name="Google Shape;61;p12"/>
          <p:cNvSpPr txBox="1">
            <a:spLocks noGrp="1"/>
          </p:cNvSpPr>
          <p:nvPr>
            <p:ph type="body" idx="1"/>
          </p:nvPr>
        </p:nvSpPr>
        <p:spPr>
          <a:xfrm rot="5400000">
            <a:off x="1799432" y="-596105"/>
            <a:ext cx="5811838" cy="7734300"/>
          </a:xfrm>
          <a:prstGeom prst="rect">
            <a:avLst/>
          </a:prstGeom>
          <a:noFill/>
          <a:ln>
            <a:noFill/>
          </a:ln>
        </p:spPr>
        <p:txBody>
          <a:bodyPr spcFirstLastPara="1" wrap="square" lIns="91425" tIns="45700" rIns="91425" bIns="45700" anchor="t" anchorCtr="0"/>
          <a:lstStyle>
            <a:lvl1pPr marL="342900" marR="0" lvl="0" indent="-304800" algn="l" rtl="0">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685800" marR="0" lvl="1" indent="-285750" algn="l" rtl="0">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pPr lvl="0"/>
            <a:r>
              <a:rPr lang="en-US"/>
              <a:t>Click to edit Master text styles</a:t>
            </a:r>
          </a:p>
        </p:txBody>
      </p:sp>
      <p:sp>
        <p:nvSpPr>
          <p:cNvPr id="62" name="Google Shape;62;p12"/>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smtClean="0"/>
              <a:t>‹#›</a:t>
            </a:fld>
            <a:endParaRPr lang="en-US"/>
          </a:p>
        </p:txBody>
      </p:sp>
      <p:sp>
        <p:nvSpPr>
          <p:cNvPr id="8" name="Google Shape;20;p4">
            <a:extLst>
              <a:ext uri="{FF2B5EF4-FFF2-40B4-BE49-F238E27FC236}">
                <a16:creationId xmlns:a16="http://schemas.microsoft.com/office/drawing/2014/main" id="{52CFC662-DA86-E347-B571-4CAF57F1AA26}"/>
              </a:ext>
            </a:extLst>
          </p:cNvPr>
          <p:cNvSpPr/>
          <p:nvPr/>
        </p:nvSpPr>
        <p:spPr>
          <a:xfrm rot="5400000">
            <a:off x="-3183272" y="3127248"/>
            <a:ext cx="6912864" cy="585216"/>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9602415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1F7FB">
            <a:alpha val="80000"/>
          </a:srgbClr>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entury Gothic"/>
              <a:buNone/>
              <a:defRPr sz="44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entury Gothic"/>
                <a:ea typeface="Century Gothic"/>
                <a:cs typeface="Century Gothic"/>
                <a:sym typeface="Century Gothic"/>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entury Gothic"/>
                <a:ea typeface="Century Gothic"/>
                <a:cs typeface="Century Gothic"/>
                <a:sym typeface="Century Gothic"/>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9pPr>
          </a:lstStyle>
          <a:p>
            <a:endParaRPr dirty="0"/>
          </a:p>
        </p:txBody>
      </p:sp>
      <p:sp>
        <p:nvSpPr>
          <p:cNvPr id="8" name="Google Shape;8;p1"/>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995821107"/>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L="565150" marR="0" lvl="0" indent="-514350" algn="l" rtl="0" eaLnBrk="1" hangingPunct="1">
        <a:lnSpc>
          <a:spcPct val="100000"/>
        </a:lnSpc>
        <a:spcBef>
          <a:spcPts val="0"/>
        </a:spcBef>
        <a:spcAft>
          <a:spcPts val="0"/>
        </a:spcAft>
        <a:buClr>
          <a:srgbClr val="000000"/>
        </a:buClr>
        <a:buSzPct val="75000"/>
        <a:buFont typeface="+mj-lt"/>
        <a:buAutoNum type="arabicPeriod"/>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xml"/><Relationship Id="rId1" Type="http://schemas.openxmlformats.org/officeDocument/2006/relationships/tags" Target="../tags/tag4.xml"/><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https://www.youtube.com/embed/CPxSzxylRCI" TargetMode="External"/><Relationship Id="rId1" Type="http://schemas.openxmlformats.org/officeDocument/2006/relationships/tags" Target="../tags/tag3.xml"/><Relationship Id="rId6" Type="http://schemas.openxmlformats.org/officeDocument/2006/relationships/hyperlink" Target="https://youtu.be/CPxSzxylRCI" TargetMode="External"/><Relationship Id="rId5" Type="http://schemas.openxmlformats.org/officeDocument/2006/relationships/image" Target="../media/image2.png"/><Relationship Id="rId4"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3"/>
          <p:cNvSpPr txBox="1">
            <a:spLocks noGrp="1"/>
          </p:cNvSpPr>
          <p:nvPr>
            <p:ph type="ctrTitle"/>
          </p:nvPr>
        </p:nvSpPr>
        <p:spPr/>
        <p:txBody>
          <a:bodyPr/>
          <a:lstStyle/>
          <a:p>
            <a:pPr lvl="0"/>
            <a:r>
              <a:rPr lang="en-US" dirty="0">
                <a:sym typeface="Century Gothic"/>
              </a:rPr>
              <a:t>College Success</a:t>
            </a:r>
          </a:p>
        </p:txBody>
      </p:sp>
      <p:sp>
        <p:nvSpPr>
          <p:cNvPr id="69" name="Google Shape;69;p13"/>
          <p:cNvSpPr txBox="1">
            <a:spLocks noGrp="1"/>
          </p:cNvSpPr>
          <p:nvPr>
            <p:ph type="subTitle" idx="1"/>
          </p:nvPr>
        </p:nvSpPr>
        <p:spPr/>
        <p:txBody>
          <a:bodyPr/>
          <a:lstStyle/>
          <a:p>
            <a:pPr lvl="0"/>
            <a:r>
              <a:rPr lang="en-US" dirty="0"/>
              <a:t>Module 1: Study Skills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3"/>
          <p:cNvSpPr txBox="1">
            <a:spLocks noGrp="1"/>
          </p:cNvSpPr>
          <p:nvPr>
            <p:ph type="title"/>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sz="4400" b="1" dirty="0"/>
              <a:t>Examples: </a:t>
            </a:r>
            <a:br>
              <a:rPr lang="en-US" sz="4400" b="1" dirty="0"/>
            </a:br>
            <a:r>
              <a:rPr lang="en-US" sz="4400" b="1" dirty="0"/>
              <a:t>Use Specific, Concrete Examples</a:t>
            </a:r>
            <a:endParaRPr sz="4400" b="1" dirty="0"/>
          </a:p>
        </p:txBody>
      </p:sp>
      <p:sp>
        <p:nvSpPr>
          <p:cNvPr id="128" name="Google Shape;128;p23"/>
          <p:cNvSpPr txBox="1">
            <a:spLocks noGrp="1"/>
          </p:cNvSpPr>
          <p:nvPr>
            <p:ph type="body" idx="1"/>
          </p:nvPr>
        </p:nvSpPr>
        <p:spPr>
          <a:prstGeom prst="rect">
            <a:avLst/>
          </a:prstGeom>
        </p:spPr>
        <p:txBody>
          <a:bodyPr spcFirstLastPara="1" wrap="square" lIns="91425" tIns="45700" rIns="91425" bIns="45700" anchor="t" anchorCtr="0">
            <a:noAutofit/>
          </a:bodyPr>
          <a:lstStyle/>
          <a:p>
            <a:pPr lvl="0"/>
            <a:endParaRPr lang="en-US" dirty="0"/>
          </a:p>
          <a:p>
            <a:pPr lvl="0"/>
            <a:r>
              <a:rPr lang="en-US" dirty="0"/>
              <a:t>Use concrete instead of abstract</a:t>
            </a:r>
          </a:p>
          <a:p>
            <a:pPr marL="38100" lvl="0" indent="0">
              <a:buNone/>
            </a:pPr>
            <a:endParaRPr lang="en-US" dirty="0"/>
          </a:p>
          <a:p>
            <a:pPr lvl="0"/>
            <a:r>
              <a:rPr lang="en-US" dirty="0"/>
              <a:t>Use past experiences to help explain, learn and remember things</a:t>
            </a:r>
          </a:p>
          <a:p>
            <a:pPr marL="38100" lvl="0" indent="0">
              <a:buNone/>
            </a:pPr>
            <a:endParaRPr lang="en-US" dirty="0"/>
          </a:p>
          <a:p>
            <a:pPr lvl="0"/>
            <a:r>
              <a:rPr lang="en-US" dirty="0"/>
              <a:t>Are your examples accurate and relevant to the material you are learning</a:t>
            </a:r>
          </a:p>
          <a:p>
            <a:pPr marL="0" lvl="0" indent="0" algn="l" rtl="0">
              <a:spcBef>
                <a:spcPts val="1000"/>
              </a:spcBef>
              <a:spcAft>
                <a:spcPts val="0"/>
              </a:spcAft>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4"/>
          <p:cNvSpPr txBox="1">
            <a:spLocks noGrp="1"/>
          </p:cNvSpPr>
          <p:nvPr>
            <p:ph type="title"/>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sz="4400" b="1" dirty="0"/>
              <a:t>Recall What You Know: </a:t>
            </a:r>
            <a:br>
              <a:rPr lang="en-US" sz="4400" b="1" dirty="0"/>
            </a:br>
            <a:r>
              <a:rPr lang="en-US" sz="4400" b="1" dirty="0"/>
              <a:t>Retrieval Practice</a:t>
            </a:r>
            <a:endParaRPr sz="4400" b="1" dirty="0"/>
          </a:p>
        </p:txBody>
      </p:sp>
      <p:sp>
        <p:nvSpPr>
          <p:cNvPr id="134" name="Google Shape;134;p24"/>
          <p:cNvSpPr txBox="1">
            <a:spLocks noGrp="1"/>
          </p:cNvSpPr>
          <p:nvPr>
            <p:ph type="body" idx="1"/>
          </p:nvPr>
        </p:nvSpPr>
        <p:spPr>
          <a:xfrm>
            <a:off x="838200" y="2028525"/>
            <a:ext cx="10515600" cy="4351200"/>
          </a:xfrm>
          <a:prstGeom prst="rect">
            <a:avLst/>
          </a:prstGeom>
        </p:spPr>
        <p:txBody>
          <a:bodyPr spcFirstLastPara="1" wrap="square" lIns="91425" tIns="45700" rIns="91425" bIns="45700" anchor="t" anchorCtr="0">
            <a:noAutofit/>
          </a:bodyPr>
          <a:lstStyle/>
          <a:p>
            <a:pPr lvl="0"/>
            <a:r>
              <a:rPr lang="en-US" dirty="0"/>
              <a:t>Put away all of your textbooks and recall what you already know </a:t>
            </a:r>
          </a:p>
          <a:p>
            <a:pPr marL="38100" lvl="0" indent="0">
              <a:buNone/>
            </a:pPr>
            <a:endParaRPr lang="en-US" dirty="0"/>
          </a:p>
          <a:p>
            <a:pPr lvl="0"/>
            <a:r>
              <a:rPr lang="en-US" dirty="0"/>
              <a:t>Practice recalling information often </a:t>
            </a:r>
          </a:p>
          <a:p>
            <a:pPr marL="38100" lvl="0" indent="0">
              <a:buNone/>
            </a:pPr>
            <a:endParaRPr lang="en-US" dirty="0"/>
          </a:p>
          <a:p>
            <a:pPr lvl="0"/>
            <a:r>
              <a:rPr lang="en-US" dirty="0"/>
              <a:t>Focus your study time on the information that you can’t recall</a:t>
            </a:r>
          </a:p>
          <a:p>
            <a:pPr marL="38100" lvl="0" indent="0">
              <a:buNone/>
            </a:pPr>
            <a:endParaRPr lang="en-US" dirty="0"/>
          </a:p>
          <a:p>
            <a:pPr lvl="0"/>
            <a:r>
              <a:rPr lang="en-US" dirty="0"/>
              <a:t>Use practice tests multiple times</a:t>
            </a:r>
          </a:p>
          <a:p>
            <a:pPr marL="38100" lvl="0" indent="0">
              <a:buNone/>
            </a:pPr>
            <a:endParaRPr lang="en-US" dirty="0"/>
          </a:p>
          <a:p>
            <a:pPr lvl="0"/>
            <a:r>
              <a:rPr lang="en-US" dirty="0"/>
              <a:t>Check your knowledge against course material</a:t>
            </a:r>
          </a:p>
          <a:p>
            <a:pPr marL="0" lvl="0" indent="0" algn="l" rtl="0">
              <a:spcBef>
                <a:spcPts val="1000"/>
              </a:spcBef>
              <a:spcAft>
                <a:spcPts val="0"/>
              </a:spcAft>
              <a:buNone/>
            </a:pP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8"/>
          <p:cNvSpPr txBox="1">
            <a:spLocks noGrp="1"/>
          </p:cNvSpPr>
          <p:nvPr>
            <p:ph type="title"/>
          </p:nvPr>
        </p:nvSpPr>
        <p:spPr>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a:t>Testing Strategies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1"/>
          <p:cNvSpPr txBox="1">
            <a:spLocks noGrp="1"/>
          </p:cNvSpPr>
          <p:nvPr>
            <p:ph type="title"/>
          </p:nvPr>
        </p:nvSpPr>
        <p:spPr/>
        <p:txBody>
          <a:bodyPr/>
          <a:lstStyle/>
          <a:p>
            <a:pPr lvl="0"/>
            <a:r>
              <a:rPr lang="en-US" sz="4400" b="1" dirty="0"/>
              <a:t>Common Types of Tests in College</a:t>
            </a:r>
          </a:p>
        </p:txBody>
      </p:sp>
      <p:sp>
        <p:nvSpPr>
          <p:cNvPr id="176" name="Google Shape;176;p31"/>
          <p:cNvSpPr txBox="1">
            <a:spLocks noGrp="1"/>
          </p:cNvSpPr>
          <p:nvPr>
            <p:ph type="body" idx="1"/>
          </p:nvPr>
        </p:nvSpPr>
        <p:spPr>
          <a:xfrm>
            <a:off x="838200" y="2259723"/>
            <a:ext cx="10515600" cy="4319753"/>
          </a:xfrm>
        </p:spPr>
        <p:txBody>
          <a:bodyPr/>
          <a:lstStyle/>
          <a:p>
            <a:pPr marL="495300" lvl="0" indent="-457200">
              <a:buFont typeface="+mj-lt"/>
              <a:buAutoNum type="arabicPeriod"/>
            </a:pPr>
            <a:r>
              <a:rPr lang="en-US" dirty="0"/>
              <a:t>Pre-Assessment</a:t>
            </a:r>
          </a:p>
          <a:p>
            <a:pPr marL="495300" lvl="0" indent="-457200">
              <a:buFont typeface="+mj-lt"/>
              <a:buAutoNum type="arabicPeriod"/>
            </a:pPr>
            <a:r>
              <a:rPr lang="en-US" dirty="0"/>
              <a:t>Multiple Choice Assessment</a:t>
            </a:r>
          </a:p>
          <a:p>
            <a:pPr marL="495300" lvl="0" indent="-457200">
              <a:buFont typeface="+mj-lt"/>
              <a:buAutoNum type="arabicPeriod"/>
            </a:pPr>
            <a:r>
              <a:rPr lang="en-US" dirty="0"/>
              <a:t>Fill-in-the-Blank Assessment</a:t>
            </a:r>
          </a:p>
          <a:p>
            <a:pPr marL="495300" lvl="0" indent="-457200">
              <a:buFont typeface="+mj-lt"/>
              <a:buAutoNum type="arabicPeriod"/>
            </a:pPr>
            <a:r>
              <a:rPr lang="en-US" dirty="0"/>
              <a:t>Essay Assessment </a:t>
            </a:r>
          </a:p>
          <a:p>
            <a:pPr marL="495300" lvl="0" indent="-457200">
              <a:buFont typeface="+mj-lt"/>
              <a:buAutoNum type="arabicPeriod"/>
            </a:pPr>
            <a:r>
              <a:rPr lang="en-US" dirty="0"/>
              <a:t>Group Assessment</a:t>
            </a:r>
          </a:p>
          <a:p>
            <a:pPr marL="495300" lvl="0" indent="-457200">
              <a:buFont typeface="+mj-lt"/>
              <a:buAutoNum type="arabicPeriod"/>
            </a:pPr>
            <a:r>
              <a:rPr lang="en-US" dirty="0"/>
              <a:t>Verbal Assessment</a:t>
            </a:r>
          </a:p>
          <a:p>
            <a:pPr lvl="0"/>
            <a:endParaRPr lang="en-US" dirty="0"/>
          </a:p>
          <a:p>
            <a:pPr marL="38100" lvl="0" indent="0">
              <a:buNone/>
            </a:pPr>
            <a:r>
              <a:rPr lang="en-US" dirty="0"/>
              <a:t>What is the purpose of testing?</a:t>
            </a:r>
          </a:p>
          <a:p>
            <a:pPr lvl="0"/>
            <a:endParaRPr lang="en-US" dirty="0"/>
          </a:p>
        </p:txBody>
      </p:sp>
      <p:pic>
        <p:nvPicPr>
          <p:cNvPr id="177" name="Google Shape;177;p31" descr="&quot;&quot;">
            <a:extLst>
              <a:ext uri="{C183D7F6-B498-43B3-948B-1728B52AA6E4}">
                <adec:decorative xmlns:adec="http://schemas.microsoft.com/office/drawing/2017/decorative" val="1"/>
              </a:ext>
            </a:extLst>
          </p:cNvPr>
          <p:cNvPicPr preferRelativeResize="0"/>
          <p:nvPr/>
        </p:nvPicPr>
        <p:blipFill>
          <a:blip r:embed="rId4">
            <a:alphaModFix/>
          </a:blip>
          <a:stretch>
            <a:fillRect/>
          </a:stretch>
        </p:blipFill>
        <p:spPr>
          <a:xfrm>
            <a:off x="7711947" y="2878494"/>
            <a:ext cx="3309000" cy="1866475"/>
          </a:xfrm>
          <a:prstGeom prst="rect">
            <a:avLst/>
          </a:prstGeom>
          <a:noFill/>
          <a:ln>
            <a:noFill/>
          </a:ln>
        </p:spPr>
      </p:pic>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2"/>
          <p:cNvSpPr txBox="1">
            <a:spLocks noGrp="1"/>
          </p:cNvSpPr>
          <p:nvPr>
            <p:ph type="title"/>
          </p:nvPr>
        </p:nvSpPr>
        <p:spPr/>
        <p:txBody>
          <a:bodyPr/>
          <a:lstStyle/>
          <a:p>
            <a:pPr lvl="0"/>
            <a:r>
              <a:rPr lang="en-US" sz="4400" b="1" dirty="0"/>
              <a:t>Strategies for Answering Questions</a:t>
            </a:r>
          </a:p>
        </p:txBody>
      </p:sp>
      <p:sp>
        <p:nvSpPr>
          <p:cNvPr id="183" name="Google Shape;183;p32"/>
          <p:cNvSpPr txBox="1">
            <a:spLocks noGrp="1"/>
          </p:cNvSpPr>
          <p:nvPr>
            <p:ph type="body" idx="1"/>
          </p:nvPr>
        </p:nvSpPr>
        <p:spPr>
          <a:xfrm>
            <a:off x="838200" y="2060027"/>
            <a:ext cx="7521050" cy="4116935"/>
          </a:xfrm>
        </p:spPr>
        <p:txBody>
          <a:bodyPr/>
          <a:lstStyle/>
          <a:p>
            <a:pPr marL="38100" lvl="0" indent="0">
              <a:buNone/>
            </a:pPr>
            <a:r>
              <a:rPr lang="en-US" dirty="0"/>
              <a:t>Test Taking Strategies:</a:t>
            </a:r>
          </a:p>
          <a:p>
            <a:r>
              <a:rPr lang="en-US" dirty="0"/>
              <a:t>Take a deep breath and relax</a:t>
            </a:r>
          </a:p>
          <a:p>
            <a:r>
              <a:rPr lang="en-US" dirty="0"/>
              <a:t>Remember that you have studied and be confident in what you know</a:t>
            </a:r>
          </a:p>
          <a:p>
            <a:pPr lvl="0"/>
            <a:r>
              <a:rPr lang="en-US" dirty="0"/>
              <a:t>Look at entire test before you begin</a:t>
            </a:r>
          </a:p>
          <a:p>
            <a:pPr lvl="0"/>
            <a:r>
              <a:rPr lang="en-US" dirty="0"/>
              <a:t>Ask any questions you have before you start</a:t>
            </a:r>
          </a:p>
          <a:p>
            <a:pPr lvl="0"/>
            <a:r>
              <a:rPr lang="en-US" dirty="0"/>
              <a:t>Budget your time based on time per question</a:t>
            </a:r>
          </a:p>
          <a:p>
            <a:pPr lvl="0"/>
            <a:r>
              <a:rPr lang="en-US" dirty="0"/>
              <a:t>Watch for key testing words like analyze, define, evaluate, and illustrate</a:t>
            </a:r>
          </a:p>
          <a:p>
            <a:pPr lvl="0"/>
            <a:r>
              <a:rPr lang="en-US" dirty="0"/>
              <a:t>Look over your exam before you are finished </a:t>
            </a:r>
          </a:p>
        </p:txBody>
      </p:sp>
      <p:pic>
        <p:nvPicPr>
          <p:cNvPr id="184" name="Google Shape;184;p32" descr="Studying and Exam Prep Secrets. Set Goals: “Studying” for 2 hours mean nothing, instead, try a goal like “write 300 words”. Aim to Understand: Looking for concepts and arguments will allow you to remember MORE than if you just study facts. Do the Hard Stuff First: This will mean that as your exam gets nearer, your studying will get easier. Don’t Cram: Studies Show that pulling an all nighter actually reduces a student’s grade. Get Rest, Stay Healthy: Get plenty of rest and eat healthy goods for sustained energy. Image credit: UBC: a place of mind. learningcommons.ubc.ca@UBCLearn."/>
          <p:cNvPicPr preferRelativeResize="0"/>
          <p:nvPr/>
        </p:nvPicPr>
        <p:blipFill>
          <a:blip r:embed="rId3">
            <a:alphaModFix/>
          </a:blip>
          <a:stretch>
            <a:fillRect/>
          </a:stretch>
        </p:blipFill>
        <p:spPr>
          <a:xfrm>
            <a:off x="8793000" y="1690690"/>
            <a:ext cx="2560800" cy="51055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30"/>
          <p:cNvSpPr txBox="1">
            <a:spLocks noGrp="1"/>
          </p:cNvSpPr>
          <p:nvPr>
            <p:ph type="title"/>
          </p:nvPr>
        </p:nvSpPr>
        <p:spPr/>
        <p:txBody>
          <a:bodyPr/>
          <a:lstStyle/>
          <a:p>
            <a:pPr lvl="0"/>
            <a:r>
              <a:rPr lang="en-US" sz="4400" b="1" dirty="0"/>
              <a:t>Test Anxiety</a:t>
            </a:r>
          </a:p>
        </p:txBody>
      </p:sp>
      <p:sp>
        <p:nvSpPr>
          <p:cNvPr id="170" name="Google Shape;170;p30"/>
          <p:cNvSpPr txBox="1">
            <a:spLocks noGrp="1"/>
          </p:cNvSpPr>
          <p:nvPr>
            <p:ph type="body" idx="1"/>
          </p:nvPr>
        </p:nvSpPr>
        <p:spPr>
          <a:xfrm>
            <a:off x="838200" y="2196661"/>
            <a:ext cx="10515600" cy="3980301"/>
          </a:xfrm>
        </p:spPr>
        <p:txBody>
          <a:bodyPr/>
          <a:lstStyle/>
          <a:p>
            <a:pPr marL="38100" lvl="0" indent="0">
              <a:buNone/>
            </a:pPr>
            <a:r>
              <a:rPr lang="en-US" dirty="0"/>
              <a:t>Strategies for preventing and controlling test anxiety:</a:t>
            </a:r>
          </a:p>
          <a:p>
            <a:pPr marL="495300" lvl="0" indent="-457200">
              <a:buFont typeface="+mj-lt"/>
              <a:buAutoNum type="arabicPeriod"/>
            </a:pPr>
            <a:r>
              <a:rPr lang="en-US" dirty="0"/>
              <a:t>Ask about the exam</a:t>
            </a:r>
          </a:p>
          <a:p>
            <a:pPr marL="495300" lvl="0" indent="-457200">
              <a:buFont typeface="+mj-lt"/>
              <a:buAutoNum type="arabicPeriod"/>
            </a:pPr>
            <a:r>
              <a:rPr lang="en-US" dirty="0"/>
              <a:t>Take inventory of your notes</a:t>
            </a:r>
          </a:p>
          <a:p>
            <a:pPr marL="495300" lvl="0" indent="-457200">
              <a:buFont typeface="+mj-lt"/>
              <a:buAutoNum type="arabicPeriod"/>
            </a:pPr>
            <a:r>
              <a:rPr lang="en-US" dirty="0"/>
              <a:t>Set a study schedule</a:t>
            </a:r>
          </a:p>
          <a:p>
            <a:pPr marL="495300" lvl="0" indent="-457200">
              <a:buFont typeface="+mj-lt"/>
              <a:buAutoNum type="arabicPeriod"/>
            </a:pPr>
            <a:r>
              <a:rPr lang="en-US" dirty="0"/>
              <a:t>Keep your diet consistent</a:t>
            </a:r>
          </a:p>
          <a:p>
            <a:pPr marL="495300" lvl="0" indent="-457200">
              <a:buFont typeface="+mj-lt"/>
              <a:buAutoNum type="arabicPeriod"/>
            </a:pPr>
            <a:r>
              <a:rPr lang="en-US" dirty="0"/>
              <a:t>Don’t stop exercising</a:t>
            </a:r>
          </a:p>
          <a:p>
            <a:pPr marL="495300" lvl="0" indent="-457200">
              <a:buFont typeface="+mj-lt"/>
              <a:buAutoNum type="arabicPeriod"/>
            </a:pPr>
            <a:r>
              <a:rPr lang="en-US" dirty="0"/>
              <a:t>Get regular sleep</a:t>
            </a:r>
          </a:p>
          <a:p>
            <a:pPr marL="495300" lvl="0" indent="-457200">
              <a:buFont typeface="+mj-lt"/>
              <a:buAutoNum type="arabicPeriod"/>
            </a:pPr>
            <a:r>
              <a:rPr lang="en-US" dirty="0"/>
              <a:t>Make a five-day study plan for each exam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Complete the following before next class: </a:t>
            </a:r>
          </a:p>
        </p:txBody>
      </p:sp>
      <p:sp>
        <p:nvSpPr>
          <p:cNvPr id="3" name="TextBox 2"/>
          <p:cNvSpPr txBox="1"/>
          <p:nvPr/>
        </p:nvSpPr>
        <p:spPr>
          <a:xfrm>
            <a:off x="838201" y="3930870"/>
            <a:ext cx="10964916" cy="1569660"/>
          </a:xfrm>
          <a:prstGeom prst="rect">
            <a:avLst/>
          </a:prstGeom>
          <a:noFill/>
        </p:spPr>
        <p:txBody>
          <a:bodyPr wrap="square" rtlCol="0">
            <a:spAutoFit/>
          </a:bodyPr>
          <a:lstStyle/>
          <a:p>
            <a:pPr marL="457200" lvl="0" indent="-457200">
              <a:buFont typeface="Wingdings" panose="05000000000000000000" pitchFamily="2" charset="2"/>
              <a:buChar char="ü"/>
            </a:pPr>
            <a:r>
              <a:rPr lang="en-US" sz="3200" dirty="0"/>
              <a:t>Assignment: The 6 Habits of Highly Successful Students</a:t>
            </a:r>
          </a:p>
          <a:p>
            <a:pPr marL="457200" lvl="0" indent="-457200">
              <a:buFont typeface="Wingdings" panose="05000000000000000000" pitchFamily="2" charset="2"/>
              <a:buChar char="ü"/>
            </a:pPr>
            <a:r>
              <a:rPr lang="en-US" sz="3200" dirty="0"/>
              <a:t>Assignment: Testing Strategies</a:t>
            </a:r>
          </a:p>
          <a:p>
            <a:pPr marL="457200" indent="-457200">
              <a:buFont typeface="Wingdings" panose="05000000000000000000" pitchFamily="2" charset="2"/>
              <a:buChar char="ü"/>
            </a:pPr>
            <a:r>
              <a:rPr lang="en-US" sz="3200" dirty="0"/>
              <a:t>Web Only: Study Skills Discussion Board</a:t>
            </a:r>
          </a:p>
        </p:txBody>
      </p:sp>
    </p:spTree>
    <p:extLst>
      <p:ext uri="{BB962C8B-B14F-4D97-AF65-F5344CB8AC3E}">
        <p14:creationId xmlns:p14="http://schemas.microsoft.com/office/powerpoint/2010/main" val="3685034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flipH="1">
            <a:off x="1040522" y="735723"/>
            <a:ext cx="10636470" cy="5509200"/>
          </a:xfrm>
          <a:prstGeom prst="rect">
            <a:avLst/>
          </a:prstGeom>
          <a:noFill/>
        </p:spPr>
        <p:txBody>
          <a:bodyPr wrap="square" rtlCol="0">
            <a:spAutoFit/>
          </a:bodyPr>
          <a:lstStyle/>
          <a:p>
            <a:pPr algn="ctr"/>
            <a:r>
              <a:rPr lang="en-US" sz="4400" b="1" dirty="0"/>
              <a:t>Take the first 10 minutes of class and answer the following question on a piece of paper for discussion later in class: </a:t>
            </a:r>
          </a:p>
          <a:p>
            <a:pPr algn="ctr"/>
            <a:endParaRPr lang="en-US" sz="4400" b="1" dirty="0"/>
          </a:p>
          <a:p>
            <a:pPr algn="ctr"/>
            <a:r>
              <a:rPr lang="en-US" sz="4400" dirty="0"/>
              <a:t>What are 2 study skills and 2 test taking strategies that have made you most successful in school so far? </a:t>
            </a:r>
          </a:p>
        </p:txBody>
      </p:sp>
    </p:spTree>
    <p:custDataLst>
      <p:tags r:id="rId1"/>
    </p:custDataLst>
    <p:extLst>
      <p:ext uri="{BB962C8B-B14F-4D97-AF65-F5344CB8AC3E}">
        <p14:creationId xmlns:p14="http://schemas.microsoft.com/office/powerpoint/2010/main" val="3965118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g7bc71834e8_0_0"/>
          <p:cNvSpPr txBox="1">
            <a:spLocks noGrp="1"/>
          </p:cNvSpPr>
          <p:nvPr>
            <p:ph type="title"/>
          </p:nvPr>
        </p:nvSpPr>
        <p:spPr>
          <a:prstGeom prst="rect">
            <a:avLst/>
          </a:prstGeom>
        </p:spPr>
        <p:txBody>
          <a:bodyPr spcFirstLastPara="1" wrap="square" lIns="91425" tIns="45700" rIns="91425" bIns="45700" anchor="ctr" anchorCtr="0">
            <a:noAutofit/>
          </a:bodyPr>
          <a:lstStyle/>
          <a:p>
            <a:pPr lvl="0"/>
            <a:r>
              <a:rPr lang="en-US" dirty="0"/>
              <a:t>How to Study Effectively for </a:t>
            </a:r>
            <a:br>
              <a:rPr lang="en-US" dirty="0"/>
            </a:br>
            <a:r>
              <a:rPr lang="en-US" dirty="0"/>
              <a:t>School or College </a:t>
            </a:r>
            <a:br>
              <a:rPr lang="en-US" dirty="0"/>
            </a:br>
            <a:br>
              <a:rPr lang="en-US" sz="2000" dirty="0"/>
            </a:br>
            <a:r>
              <a:rPr lang="en-US" sz="2000" dirty="0"/>
              <a:t>(Watch the video below and take notes)</a:t>
            </a:r>
            <a:br>
              <a:rPr lang="en-US" dirty="0"/>
            </a:br>
            <a:br>
              <a:rPr lang="en-US" sz="2000" dirty="0"/>
            </a:br>
            <a:br>
              <a:rPr lang="en-US" sz="2000" dirty="0"/>
            </a:br>
            <a:endParaRPr sz="2000" dirty="0"/>
          </a:p>
        </p:txBody>
      </p:sp>
      <p:pic>
        <p:nvPicPr>
          <p:cNvPr id="5" name="CPxSzxylRCI" descr="Video "/>
          <p:cNvPicPr>
            <a:picLocks noRot="1" noChangeAspect="1"/>
          </p:cNvPicPr>
          <p:nvPr>
            <a:videoFile r:link="rId2"/>
          </p:nvPr>
        </p:nvPicPr>
        <p:blipFill>
          <a:blip r:embed="rId5"/>
          <a:stretch>
            <a:fillRect/>
          </a:stretch>
        </p:blipFill>
        <p:spPr>
          <a:xfrm>
            <a:off x="3309008" y="3331451"/>
            <a:ext cx="6110598" cy="3437211"/>
          </a:xfrm>
          <a:prstGeom prst="rect">
            <a:avLst/>
          </a:prstGeom>
        </p:spPr>
      </p:pic>
      <p:sp>
        <p:nvSpPr>
          <p:cNvPr id="2" name="TextBox 1">
            <a:extLst>
              <a:ext uri="{FF2B5EF4-FFF2-40B4-BE49-F238E27FC236}">
                <a16:creationId xmlns:a16="http://schemas.microsoft.com/office/drawing/2014/main" id="{78184BB1-652C-43A7-97ED-80B7FB84FAB3}"/>
              </a:ext>
            </a:extLst>
          </p:cNvPr>
          <p:cNvSpPr txBox="1"/>
          <p:nvPr/>
        </p:nvSpPr>
        <p:spPr>
          <a:xfrm>
            <a:off x="9788434" y="6122126"/>
            <a:ext cx="2255520" cy="492443"/>
          </a:xfrm>
          <a:prstGeom prst="rect">
            <a:avLst/>
          </a:prstGeom>
          <a:noFill/>
        </p:spPr>
        <p:txBody>
          <a:bodyPr wrap="square" rtlCol="0">
            <a:spAutoFit/>
          </a:bodyPr>
          <a:lstStyle/>
          <a:p>
            <a:r>
              <a:rPr lang="en-US" sz="1200" dirty="0">
                <a:hlinkClick r:id="rId6"/>
              </a:rPr>
              <a:t>https://youtu.be/CPxSzxylRCI</a:t>
            </a:r>
            <a:endParaRPr lang="en-US" sz="1200" dirty="0"/>
          </a:p>
          <a:p>
            <a:endParaRPr lang="en-US" dirty="0"/>
          </a:p>
        </p:txBody>
      </p:sp>
    </p:spTree>
    <p:custDataLst>
      <p:tags r:id="rId1"/>
    </p:custDataLst>
    <p:extLst>
      <p:ext uri="{BB962C8B-B14F-4D97-AF65-F5344CB8AC3E}">
        <p14:creationId xmlns:p14="http://schemas.microsoft.com/office/powerpoint/2010/main" val="3138002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6"/>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sz="4000" b="1" dirty="0"/>
              <a:t>ANSWER</a:t>
            </a:r>
            <a:r>
              <a:rPr lang="en-US" sz="4000" dirty="0"/>
              <a:t> </a:t>
            </a:r>
            <a:r>
              <a:rPr lang="en-US" sz="4000" b="1" dirty="0"/>
              <a:t>Method: For effective study skills </a:t>
            </a:r>
            <a:endParaRPr sz="4000" b="1" dirty="0"/>
          </a:p>
        </p:txBody>
      </p:sp>
      <p:sp>
        <p:nvSpPr>
          <p:cNvPr id="85" name="Google Shape;85;p16"/>
          <p:cNvSpPr txBox="1">
            <a:spLocks noGrp="1"/>
          </p:cNvSpPr>
          <p:nvPr>
            <p:ph type="body" idx="1"/>
          </p:nvPr>
        </p:nvSpPr>
        <p:spPr>
          <a:xfrm>
            <a:off x="838200" y="1825625"/>
            <a:ext cx="10515600" cy="4900996"/>
          </a:xfrm>
          <a:prstGeom prst="rect">
            <a:avLst/>
          </a:prstGeom>
          <a:noFill/>
          <a:ln>
            <a:noFill/>
          </a:ln>
        </p:spPr>
        <p:txBody>
          <a:bodyPr spcFirstLastPara="1" wrap="square" lIns="91425" tIns="45700" rIns="91425" bIns="45700" anchor="t" anchorCtr="0">
            <a:noAutofit/>
          </a:bodyPr>
          <a:lstStyle/>
          <a:p>
            <a:pPr indent="-342900">
              <a:spcBef>
                <a:spcPts val="1000"/>
              </a:spcBef>
            </a:pPr>
            <a:r>
              <a:rPr lang="en-US" sz="4400" b="1" dirty="0"/>
              <a:t>A</a:t>
            </a:r>
            <a:r>
              <a:rPr lang="en-US" sz="3600" dirty="0"/>
              <a:t>sk, Explain and Connect Ideas </a:t>
            </a:r>
          </a:p>
          <a:p>
            <a:pPr indent="-342900">
              <a:spcBef>
                <a:spcPts val="1000"/>
              </a:spcBef>
            </a:pPr>
            <a:r>
              <a:rPr lang="en-US" sz="4400" b="1" dirty="0"/>
              <a:t>N</a:t>
            </a:r>
            <a:r>
              <a:rPr lang="en-US" sz="3600" dirty="0"/>
              <a:t>o cramming: Spaced Practice</a:t>
            </a:r>
          </a:p>
          <a:p>
            <a:pPr indent="-342900">
              <a:spcBef>
                <a:spcPts val="1000"/>
              </a:spcBef>
            </a:pPr>
            <a:r>
              <a:rPr lang="en-US" sz="4400" b="1" dirty="0"/>
              <a:t>S</a:t>
            </a:r>
            <a:r>
              <a:rPr lang="en-US" sz="3600" dirty="0"/>
              <a:t>witch subject matter: Interleaving</a:t>
            </a:r>
          </a:p>
          <a:p>
            <a:pPr indent="-342900">
              <a:spcBef>
                <a:spcPts val="1000"/>
              </a:spcBef>
            </a:pPr>
            <a:r>
              <a:rPr lang="en-US" sz="4400" b="1" dirty="0"/>
              <a:t>W</a:t>
            </a:r>
            <a:r>
              <a:rPr lang="en-US" sz="3600" dirty="0"/>
              <a:t>ords with visuals: Dual Coding</a:t>
            </a:r>
          </a:p>
          <a:p>
            <a:pPr indent="-342900">
              <a:spcBef>
                <a:spcPts val="1000"/>
              </a:spcBef>
            </a:pPr>
            <a:r>
              <a:rPr lang="en-US" sz="4400" b="1" dirty="0"/>
              <a:t>E</a:t>
            </a:r>
            <a:r>
              <a:rPr lang="en-US" sz="3600" dirty="0"/>
              <a:t>xamples: Specific, concrete examples</a:t>
            </a:r>
          </a:p>
          <a:p>
            <a:pPr indent="-342900">
              <a:spcBef>
                <a:spcPts val="1000"/>
              </a:spcBef>
            </a:pPr>
            <a:r>
              <a:rPr lang="en-US" sz="4400" b="1" dirty="0"/>
              <a:t>R</a:t>
            </a:r>
            <a:r>
              <a:rPr lang="en-US" sz="3600" dirty="0"/>
              <a:t>ecall what you know: Retrieval Practice </a:t>
            </a:r>
            <a:endParaRPr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7"/>
          <p:cNvSpPr txBox="1">
            <a:spLocks noGrp="1"/>
          </p:cNvSpPr>
          <p:nvPr>
            <p:ph type="title"/>
          </p:nvPr>
        </p:nvSpPr>
        <p:spPr/>
        <p:txBody>
          <a:bodyPr/>
          <a:lstStyle/>
          <a:p>
            <a:pPr lvl="0"/>
            <a:r>
              <a:rPr lang="en-US" sz="4400" b="1" dirty="0"/>
              <a:t>Ice Breaker: Study Skills Discussion </a:t>
            </a:r>
          </a:p>
        </p:txBody>
      </p:sp>
      <p:sp>
        <p:nvSpPr>
          <p:cNvPr id="91" name="Google Shape;91;p17"/>
          <p:cNvSpPr txBox="1">
            <a:spLocks noGrp="1"/>
          </p:cNvSpPr>
          <p:nvPr>
            <p:ph type="body" idx="1"/>
          </p:nvPr>
        </p:nvSpPr>
        <p:spPr/>
        <p:txBody>
          <a:bodyPr/>
          <a:lstStyle/>
          <a:p>
            <a:pPr marL="552450" lvl="0" indent="-514350">
              <a:buAutoNum type="arabicPeriod"/>
            </a:pPr>
            <a:r>
              <a:rPr lang="en-US" sz="2800" dirty="0"/>
              <a:t>What are 3 examples of how you could use the ANSWER method to be successful in your future courses?</a:t>
            </a:r>
          </a:p>
          <a:p>
            <a:pPr marL="495300" lvl="0" indent="-457200">
              <a:buAutoNum type="arabicPeriod"/>
            </a:pPr>
            <a:endParaRPr lang="en-US" sz="2800" dirty="0"/>
          </a:p>
          <a:p>
            <a:pPr marL="495300" lvl="0" indent="-457200">
              <a:buAutoNum type="arabicPeriod"/>
            </a:pPr>
            <a:r>
              <a:rPr lang="en-US" sz="2800" dirty="0"/>
              <a:t>Why is it important to use Spaced Practice when you are at home studying?</a:t>
            </a:r>
          </a:p>
          <a:p>
            <a:pPr marL="495300" lvl="0" indent="-457200">
              <a:buAutoNum type="arabicPeriod"/>
            </a:pPr>
            <a:endParaRPr lang="en-US" sz="2800" dirty="0"/>
          </a:p>
          <a:p>
            <a:pPr marL="495300" lvl="0" indent="-457200">
              <a:buAutoNum type="arabicPeriod"/>
            </a:pPr>
            <a:r>
              <a:rPr lang="en-US" sz="2800" dirty="0"/>
              <a:t>What are ways that you will practice Recalling information while studying?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8"/>
          <p:cNvSpPr txBox="1">
            <a:spLocks noGrp="1"/>
          </p:cNvSpPr>
          <p:nvPr>
            <p:ph type="title"/>
          </p:nvPr>
        </p:nvSpPr>
        <p:spPr/>
        <p:txBody>
          <a:bodyPr/>
          <a:lstStyle/>
          <a:p>
            <a:pPr lvl="0"/>
            <a:r>
              <a:rPr lang="en-US" sz="4400" b="1" dirty="0"/>
              <a:t>Ask, Explain and Connect Ideas: Elaborate</a:t>
            </a:r>
          </a:p>
        </p:txBody>
      </p:sp>
      <p:sp>
        <p:nvSpPr>
          <p:cNvPr id="97" name="Google Shape;97;p18"/>
          <p:cNvSpPr txBox="1">
            <a:spLocks noGrp="1"/>
          </p:cNvSpPr>
          <p:nvPr>
            <p:ph type="body" idx="1"/>
          </p:nvPr>
        </p:nvSpPr>
        <p:spPr/>
        <p:txBody>
          <a:bodyPr/>
          <a:lstStyle/>
          <a:p>
            <a:pPr marL="38100" lvl="0" indent="0">
              <a:buNone/>
            </a:pPr>
            <a:endParaRPr lang="en-US" dirty="0"/>
          </a:p>
          <a:p>
            <a:pPr lvl="0"/>
            <a:r>
              <a:rPr lang="en-US" dirty="0"/>
              <a:t>Connect ideas with your daily experiences</a:t>
            </a:r>
          </a:p>
          <a:p>
            <a:pPr marL="38100" lvl="0" indent="0">
              <a:buNone/>
            </a:pPr>
            <a:endParaRPr lang="en-US" dirty="0"/>
          </a:p>
          <a:p>
            <a:pPr lvl="0"/>
            <a:r>
              <a:rPr lang="en-US" dirty="0"/>
              <a:t>Create how and why questions to know how they are similar and difference</a:t>
            </a:r>
          </a:p>
          <a:p>
            <a:pPr marL="38100" lvl="0" indent="0">
              <a:buNone/>
            </a:pPr>
            <a:endParaRPr lang="en-US" dirty="0"/>
          </a:p>
          <a:p>
            <a:pPr lvl="0"/>
            <a:r>
              <a:rPr lang="en-US" dirty="0"/>
              <a:t>Make a list of ideas you need to learn </a:t>
            </a:r>
          </a:p>
          <a:p>
            <a:pPr marL="38100" lvl="0" indent="0">
              <a:buNone/>
            </a:pPr>
            <a:endParaRPr lang="en-US" dirty="0"/>
          </a:p>
          <a:p>
            <a:pPr lvl="0"/>
            <a:r>
              <a:rPr lang="en-US" dirty="0"/>
              <a:t>Look for answers to your own questions in the learning material</a:t>
            </a:r>
          </a:p>
          <a:p>
            <a:pPr lvl="0"/>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9"/>
          <p:cNvSpPr txBox="1">
            <a:spLocks noGrp="1"/>
          </p:cNvSpPr>
          <p:nvPr>
            <p:ph type="title"/>
          </p:nvPr>
        </p:nvSpPr>
        <p:spPr/>
        <p:txBody>
          <a:bodyPr/>
          <a:lstStyle/>
          <a:p>
            <a:pPr lvl="0"/>
            <a:r>
              <a:rPr lang="en-US" sz="4400" b="1" dirty="0"/>
              <a:t>No cramming: Spaced Practice</a:t>
            </a:r>
          </a:p>
        </p:txBody>
      </p:sp>
      <p:sp>
        <p:nvSpPr>
          <p:cNvPr id="103" name="Google Shape;103;p19"/>
          <p:cNvSpPr txBox="1">
            <a:spLocks noGrp="1"/>
          </p:cNvSpPr>
          <p:nvPr>
            <p:ph type="body" idx="1"/>
          </p:nvPr>
        </p:nvSpPr>
        <p:spPr/>
        <p:txBody>
          <a:bodyPr/>
          <a:lstStyle/>
          <a:p>
            <a:pPr lvl="0"/>
            <a:r>
              <a:rPr lang="en-US" dirty="0"/>
              <a:t>Spread your study time out </a:t>
            </a:r>
          </a:p>
          <a:p>
            <a:pPr marL="38100" lvl="0" indent="0">
              <a:buNone/>
            </a:pPr>
            <a:endParaRPr lang="en-US" dirty="0"/>
          </a:p>
          <a:p>
            <a:pPr lvl="0"/>
            <a:r>
              <a:rPr lang="en-US" dirty="0"/>
              <a:t>Schedule short study sessions</a:t>
            </a:r>
          </a:p>
          <a:p>
            <a:pPr marL="38100" lvl="0" indent="0">
              <a:buNone/>
            </a:pPr>
            <a:endParaRPr lang="en-US" dirty="0"/>
          </a:p>
          <a:p>
            <a:pPr lvl="0"/>
            <a:r>
              <a:rPr lang="en-US" dirty="0"/>
              <a:t>No interruptions in small study sessions</a:t>
            </a:r>
          </a:p>
          <a:p>
            <a:pPr marL="38100" lvl="0" indent="0">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80481-352F-1440-A29D-70F2F5955BD7}"/>
              </a:ext>
            </a:extLst>
          </p:cNvPr>
          <p:cNvSpPr>
            <a:spLocks noGrp="1"/>
          </p:cNvSpPr>
          <p:nvPr>
            <p:ph type="title"/>
          </p:nvPr>
        </p:nvSpPr>
        <p:spPr/>
        <p:txBody>
          <a:bodyPr/>
          <a:lstStyle/>
          <a:p>
            <a:pPr lvl="0"/>
            <a:r>
              <a:rPr lang="en-US" sz="4400" b="1" dirty="0"/>
              <a:t>Switch subject matter: Interleaving</a:t>
            </a:r>
          </a:p>
        </p:txBody>
      </p:sp>
      <p:sp>
        <p:nvSpPr>
          <p:cNvPr id="3" name="Text Placeholder 2">
            <a:extLst>
              <a:ext uri="{FF2B5EF4-FFF2-40B4-BE49-F238E27FC236}">
                <a16:creationId xmlns:a16="http://schemas.microsoft.com/office/drawing/2014/main" id="{24665182-0685-F142-B0DB-B12F643EFB65}"/>
              </a:ext>
            </a:extLst>
          </p:cNvPr>
          <p:cNvSpPr>
            <a:spLocks noGrp="1"/>
          </p:cNvSpPr>
          <p:nvPr>
            <p:ph type="body" idx="1"/>
          </p:nvPr>
        </p:nvSpPr>
        <p:spPr/>
        <p:txBody>
          <a:bodyPr/>
          <a:lstStyle/>
          <a:p>
            <a:pPr lvl="0"/>
            <a:endParaRPr lang="en-US" dirty="0"/>
          </a:p>
          <a:p>
            <a:r>
              <a:rPr lang="en-US" dirty="0"/>
              <a:t>Be able to jump between ideas and know how they relate to each other</a:t>
            </a:r>
          </a:p>
          <a:p>
            <a:pPr marL="38100" indent="0">
              <a:buNone/>
            </a:pPr>
            <a:endParaRPr lang="en-US" dirty="0"/>
          </a:p>
          <a:p>
            <a:pPr lvl="0"/>
            <a:r>
              <a:rPr lang="en-US" dirty="0"/>
              <a:t>Make links between ideas as you move between them</a:t>
            </a:r>
          </a:p>
          <a:p>
            <a:pPr marL="38100" lvl="0" indent="0">
              <a:buNone/>
            </a:pPr>
            <a:endParaRPr lang="en-US" dirty="0"/>
          </a:p>
          <a:p>
            <a:pPr lvl="0"/>
            <a:r>
              <a:rPr lang="en-US" dirty="0"/>
              <a:t>On the next study session change orders of how you study different ideas</a:t>
            </a:r>
          </a:p>
          <a:p>
            <a:endParaRPr lang="en-US" dirty="0"/>
          </a:p>
        </p:txBody>
      </p:sp>
    </p:spTree>
    <p:extLst>
      <p:ext uri="{BB962C8B-B14F-4D97-AF65-F5344CB8AC3E}">
        <p14:creationId xmlns:p14="http://schemas.microsoft.com/office/powerpoint/2010/main" val="4206278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sz="4400" b="1" dirty="0"/>
              <a:t>Words with visuals: Dual Coding</a:t>
            </a:r>
            <a:endParaRPr sz="4400" b="1" dirty="0"/>
          </a:p>
        </p:txBody>
      </p:sp>
      <p:sp>
        <p:nvSpPr>
          <p:cNvPr id="122" name="Google Shape;122;p22"/>
          <p:cNvSpPr txBox="1">
            <a:spLocks noGrp="1"/>
          </p:cNvSpPr>
          <p:nvPr>
            <p:ph type="body" idx="1"/>
          </p:nvPr>
        </p:nvSpPr>
        <p:spPr>
          <a:xfrm>
            <a:off x="838200" y="1492850"/>
            <a:ext cx="10515600" cy="4351200"/>
          </a:xfrm>
          <a:prstGeom prst="rect">
            <a:avLst/>
          </a:prstGeom>
          <a:noFill/>
          <a:ln>
            <a:noFill/>
          </a:ln>
        </p:spPr>
        <p:txBody>
          <a:bodyPr spcFirstLastPara="1" wrap="square" lIns="91425" tIns="45700" rIns="91425" bIns="45700" anchor="t" anchorCtr="0">
            <a:noAutofit/>
          </a:bodyPr>
          <a:lstStyle/>
          <a:p>
            <a:pPr lvl="0"/>
            <a:endParaRPr lang="en-US" dirty="0"/>
          </a:p>
          <a:p>
            <a:pPr lvl="0"/>
            <a:endParaRPr lang="en-US" dirty="0"/>
          </a:p>
          <a:p>
            <a:pPr lvl="0"/>
            <a:r>
              <a:rPr lang="en-US" dirty="0"/>
              <a:t>Look at visuals and explain in your own words what they mean</a:t>
            </a:r>
          </a:p>
          <a:p>
            <a:pPr marL="38100" lvl="0" indent="0">
              <a:buNone/>
            </a:pPr>
            <a:endParaRPr lang="en-US" dirty="0"/>
          </a:p>
          <a:p>
            <a:pPr lvl="0"/>
            <a:r>
              <a:rPr lang="en-US" dirty="0"/>
              <a:t>Use your own words to describe a visual</a:t>
            </a:r>
          </a:p>
          <a:p>
            <a:pPr marL="38100" lvl="0" indent="0">
              <a:buNone/>
            </a:pPr>
            <a:endParaRPr lang="en-US" dirty="0"/>
          </a:p>
          <a:p>
            <a:pPr lvl="0"/>
            <a:r>
              <a:rPr lang="en-US" dirty="0"/>
              <a:t>You learn best when you combine words and visuals</a:t>
            </a:r>
          </a:p>
          <a:p>
            <a:pPr marL="0" lvl="0" indent="0" algn="l" rtl="0">
              <a:spcBef>
                <a:spcPts val="1000"/>
              </a:spcBef>
              <a:spcAft>
                <a:spcPts val="0"/>
              </a:spcAft>
              <a:buNone/>
            </a:pPr>
            <a:endParaRPr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6"/>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csuc">
  <a:themeElements>
    <a:clrScheme name="Blue Warm">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suc" id="{09EAFA2D-E246-4A49-91D2-638999DC8927}" vid="{C30482FE-A516-8F4A-859C-93342CEF5668}"/>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csuc</Template>
  <TotalTime>1462</TotalTime>
  <Words>1444</Words>
  <Application>Microsoft Office PowerPoint</Application>
  <PresentationFormat>Widescreen</PresentationFormat>
  <Paragraphs>180</Paragraphs>
  <Slides>16</Slides>
  <Notes>14</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Century Gothic</vt:lpstr>
      <vt:lpstr>Wingdings</vt:lpstr>
      <vt:lpstr>Arial</vt:lpstr>
      <vt:lpstr>csuc</vt:lpstr>
      <vt:lpstr>College Success</vt:lpstr>
      <vt:lpstr>PowerPoint Presentation</vt:lpstr>
      <vt:lpstr>How to Study Effectively for  School or College   (Watch the video below and take notes)   </vt:lpstr>
      <vt:lpstr>ANSWER Method: For effective study skills </vt:lpstr>
      <vt:lpstr>Ice Breaker: Study Skills Discussion </vt:lpstr>
      <vt:lpstr>Ask, Explain and Connect Ideas: Elaborate</vt:lpstr>
      <vt:lpstr>No cramming: Spaced Practice</vt:lpstr>
      <vt:lpstr>Switch subject matter: Interleaving</vt:lpstr>
      <vt:lpstr>Words with visuals: Dual Coding</vt:lpstr>
      <vt:lpstr>Examples:  Use Specific, Concrete Examples</vt:lpstr>
      <vt:lpstr>Recall What You Know:  Retrieval Practice</vt:lpstr>
      <vt:lpstr>Testing Strategies</vt:lpstr>
      <vt:lpstr>Common Types of Tests in College</vt:lpstr>
      <vt:lpstr>Strategies for Answering Questions</vt:lpstr>
      <vt:lpstr>Test Anxiety</vt:lpstr>
      <vt:lpstr>Complete the following before next class: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Success</dc:title>
  <dc:creator>Nicole Hays</dc:creator>
  <cp:lastModifiedBy>Courtnay Pope</cp:lastModifiedBy>
  <cp:revision>20</cp:revision>
  <dcterms:modified xsi:type="dcterms:W3CDTF">2021-08-11T19:33:41Z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07767820-94FD-45BC-8F25-FC1D376A3A34</vt:lpwstr>
  </property>
  <property fmtid="{D5CDD505-2E9C-101B-9397-08002B2CF9AE}" pid="3" name="ArticulatePath">
    <vt:lpwstr>Module 1_ Study Skills</vt:lpwstr>
  </property>
</Properties>
</file>